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6"/>
  </p:notesMasterIdLst>
  <p:sldIdLst>
    <p:sldId id="256" r:id="rId2"/>
    <p:sldId id="365" r:id="rId3"/>
    <p:sldId id="316" r:id="rId4"/>
    <p:sldId id="319" r:id="rId5"/>
    <p:sldId id="320" r:id="rId6"/>
    <p:sldId id="321" r:id="rId7"/>
    <p:sldId id="322" r:id="rId8"/>
    <p:sldId id="366" r:id="rId9"/>
    <p:sldId id="323" r:id="rId10"/>
    <p:sldId id="324" r:id="rId11"/>
    <p:sldId id="326" r:id="rId12"/>
    <p:sldId id="327" r:id="rId13"/>
    <p:sldId id="341" r:id="rId14"/>
    <p:sldId id="325" r:id="rId15"/>
    <p:sldId id="328" r:id="rId16"/>
    <p:sldId id="329" r:id="rId17"/>
    <p:sldId id="330" r:id="rId18"/>
    <p:sldId id="332" r:id="rId19"/>
    <p:sldId id="331" r:id="rId20"/>
    <p:sldId id="333" r:id="rId21"/>
    <p:sldId id="335" r:id="rId22"/>
    <p:sldId id="336" r:id="rId23"/>
    <p:sldId id="337" r:id="rId24"/>
    <p:sldId id="338" r:id="rId25"/>
    <p:sldId id="339" r:id="rId26"/>
    <p:sldId id="340" r:id="rId27"/>
    <p:sldId id="342" r:id="rId28"/>
    <p:sldId id="345" r:id="rId29"/>
    <p:sldId id="344" r:id="rId30"/>
    <p:sldId id="346" r:id="rId31"/>
    <p:sldId id="347" r:id="rId32"/>
    <p:sldId id="348" r:id="rId33"/>
    <p:sldId id="349" r:id="rId34"/>
    <p:sldId id="350" r:id="rId35"/>
    <p:sldId id="351" r:id="rId36"/>
    <p:sldId id="355" r:id="rId37"/>
    <p:sldId id="354" r:id="rId38"/>
    <p:sldId id="356" r:id="rId39"/>
    <p:sldId id="359" r:id="rId40"/>
    <p:sldId id="357" r:id="rId41"/>
    <p:sldId id="358" r:id="rId42"/>
    <p:sldId id="361" r:id="rId43"/>
    <p:sldId id="362" r:id="rId44"/>
    <p:sldId id="364" r:id="rId45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23" autoAdjust="0"/>
    <p:restoredTop sz="77107" autoAdjust="0"/>
  </p:normalViewPr>
  <p:slideViewPr>
    <p:cSldViewPr>
      <p:cViewPr varScale="1">
        <p:scale>
          <a:sx n="90" d="100"/>
          <a:sy n="90" d="100"/>
        </p:scale>
        <p:origin x="1464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7819659-4CF2-43B9-9448-6984C5678F69}" type="datetimeFigureOut">
              <a:rPr lang="pl-PL"/>
              <a:pPr>
                <a:defRPr/>
              </a:pPr>
              <a:t>14.12.2016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55C483D-DA6A-4FD6-9B89-3799D3BA9113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23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1549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Najpopularniejszym użytkiem wielowirnikowców zdalnie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sterowanych jest fotografia. Nie tylko fotografia artystyczna i filmowa, ale wszelkie zadania wymagające akwizycji obrazu. Linia lotnicza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EasyJet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używa dronów do prowadzenia inspekcji samolotów.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Quadcoptery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obsługiwane przez inżynierów, którzy sprawdzają stan samolotu siedząc w centrali.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2227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Obszary zastosowań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sterowanych i autonomicznych modeli latających cały czas się poszerzają. Dla przykładu – system nazwany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Farming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polega na użyciu floty autonomicznych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multikopterów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celem zebrania informacji odnośnie upraw. Oprócz standardowej kamery wykorzystuje czujniki laserowe, kamery promieniowania cieplnego i oczywiście zaawansowaną matematykę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Używane w misjach typu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rescue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np. przy wyszukiwaniu ofiar przy katastrofach naturalnych, czy pomocy topielcom nad wodą (dostarczając koło ratunkowe)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Badaniach naukowych, np. do akwizycji owadów z danego regionu celem określenia niebezpieczeństw chorobowych, lub inspekcji jezior lawy w czynnych wulkanach.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Nadzór i ochrona, np. niedawno zaczęły wchodzić do obiegu autonomiczne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multikoptery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polujące na inne niepożądane jednostki latające i strzelające w nie siatką.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 – wyścigi. W marcu w Dubaju odbyły się pierwsze mistrzostwa świata w wyścigach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multicopterów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6941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Rama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Sztywna i lekka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Różne konstrukcje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Materiały</a:t>
            </a:r>
            <a:r>
              <a:rPr lang="pl-PL" baseline="0" dirty="0" smtClean="0"/>
              <a:t> –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włókno węglowe -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wysoki stosunek sztywności do masy i dobra wytrzymałość zmęczeniowa</a:t>
            </a:r>
            <a:endParaRPr lang="pl-PL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włókno szklano-epoksydowe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Aluminium - tanie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ABS – wyższe temperatury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PLA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Rozpiętość – odległość między osiami przeciwległych silników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Sterownik lotu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Główny element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Minimalny wariant: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Mikrokontroler i potrzebna elektronika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Sensory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Może dodatkowe zadania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Obliczanie trasy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Przetwarzanie parametrów lotu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Inne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Moduł radiowy – zazwyczaj razem z tzw. aparaturą, czyli pilotem RC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Kontrolery obrotów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Sterowanie PPM lub PWM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Każdy producent dostarcza własną instrukcję konfiguracji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Bateria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Litowo-polimerowa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Jedna bateria, poprzez zastosowanie BEC w kontrolerach obrotów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2-6 komór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(7,4 V – 22,2 V).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Silniki ze śmigłem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Bezszczotkowe silniki DC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Synchroniczne silniki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Źródło zasilania – prąd stały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Kontroler obrotów pobudza prądem trójfazowym.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 od kilkunastu do nawet 1000W, natężenie prądu od kilku do kilkudziesięciu amperów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Śmigła o danym skoku i średnicy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307664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najbliższych slajdach przedstawię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podstawowy opis matematyczny quadcoptera. Będzie tu dużo uproszczeń, lecz ogólne zachowanie będzie w przybliżeniu prawidłowe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 smtClean="0"/>
          </a:p>
          <a:p>
            <a:r>
              <a:rPr lang="pl-PL" dirty="0" smtClean="0"/>
              <a:t>Przyjęto</a:t>
            </a:r>
            <a:r>
              <a:rPr lang="pl-PL" baseline="0" dirty="0" smtClean="0"/>
              <a:t> układ współrzędnych jak na rysunku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8736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𝛏</m:t>
                    </m:r>
                    <m:r>
                      <a:rPr lang="pl-PL" sz="1200" b="0" i="0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b="1" i="1" smtClean="0">
                        <a:latin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𝜓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sz="1200" b="1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𝛏</a:t>
                </a:r>
                <a:r>
                  <a:rPr lang="pl-PL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b="1" i="0" smtClean="0">
                    <a:latin typeface="Cambria Math" panose="02040503050406030204" pitchFamily="18" charset="0"/>
                  </a:rPr>
                  <a:t>𝛈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𝜙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4525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sz="1200" b="1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𝛏</a:t>
                </a:r>
                <a:r>
                  <a:rPr lang="pl-PL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b="1" i="0" smtClean="0">
                    <a:latin typeface="Cambria Math" panose="02040503050406030204" pitchFamily="18" charset="0"/>
                  </a:rPr>
                  <a:t>𝛈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𝜙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25930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Macierz rotacji lokalny-&gt;globalny </a:t>
            </a:r>
            <a:r>
              <a:rPr lang="pl-P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transformacja RPY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1850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Daje to następującą zależność prędkości kątowych w obydwu układach: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4860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Ukazane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zwroty momentów dla quadcoptera typu x4, w przeciwieństwie do +4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67880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Siła ciągu generowana przez śmigło w zależności od prędkości obrotowej jest w przybliżeniu wyrażona wzorem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Daje to wektor ciągu w układzie lokalnym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8292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W świecie</a:t>
            </a:r>
            <a:r>
              <a:rPr lang="pl-PL" baseline="0" dirty="0" smtClean="0"/>
              <a:t> modeli latających można odnieść wrażenie, że panuje duży chaos semantyczny. Jest to obszar techniki i nauki na który bardzo intensywnie oddziałuje kultura popularna, marketing, media i filmy. Nieporozumienie to dotyczy niepoprawnego używania rzeczownika „dron”. Mowa o utożsamianiu określenia „dron” z określeniami „wielowirnikowiec”, czy „quadcopter”.</a:t>
            </a:r>
            <a:endParaRPr lang="pl-P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Dron, UAV (</a:t>
            </a:r>
            <a:r>
              <a:rPr lang="pl-PL" dirty="0" err="1" smtClean="0"/>
              <a:t>Unmanned</a:t>
            </a:r>
            <a:r>
              <a:rPr lang="pl-PL" dirty="0" smtClean="0"/>
              <a:t> </a:t>
            </a:r>
            <a:r>
              <a:rPr lang="pl-PL" dirty="0" err="1" smtClean="0"/>
              <a:t>aerial</a:t>
            </a:r>
            <a:r>
              <a:rPr lang="pl-PL" dirty="0" smtClean="0"/>
              <a:t> </a:t>
            </a:r>
            <a:r>
              <a:rPr lang="pl-PL" dirty="0" err="1" smtClean="0"/>
              <a:t>vehicle</a:t>
            </a:r>
            <a:r>
              <a:rPr lang="pl-PL" dirty="0" smtClean="0"/>
              <a:t>)</a:t>
            </a:r>
            <a:r>
              <a:rPr lang="pl-PL" baseline="0" dirty="0" smtClean="0"/>
              <a:t> – Ze względu na brak narzuconej definicji naukowej mogę się odwołać do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Oxford Dictionary.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Określa on rzeczownik DRON jako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„bezzałogowa, zdalnie sterowana maszyna latająca lub pocisk”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Wg tej definicji zarówno prosty model zdalnie sterowany, jak i bezzałogowy samolot wojskowy można nazwać dronem,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FPV – First Person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tak określa się drony wyposażone w kamerę z możliwością transmisji obrazu na żywo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RC – (ang. Remote/Radio Controlled) Modele zdalnie sterowane. Można podzielić na modele latające, jeżdżące oraz pływające. Rodzaj wyposażenia stosowany w każdym z powyższych rodzajów modelarstwa jest różny m.in. ze względu na ilość kanałów koniecznych do poprawnego kontrolowania modelu. Np. w modelu samochodu wystarczy nadajnik i odbiornik dwukanałowy, umożliwiający sterowanie mocą silnika oraz kierunkiem jazdy. Taka aparatura pozwala również na kontrolę prostego modelu szybowca, w którym steruje się sterem wysokości i kierunku, jest ona jednak zupełnie nieprzydatna w modelu samolotu, w którym steruje się także mocą silnika, lotkami oraz ew. innym wyposażeniem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Wielowirnikowiec – latający pojazd wirnikowy o więcej niż 2 śmigłach.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Quadcopter – zdalnie sterowany wielowirnikowiec o  4 śmigłach.  </a:t>
            </a:r>
            <a:b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zdjęciu widzimy wielowirnikowiec zbudowany na Uniwersytecie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Stamford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projekcie o nazwie STARMAC. Można ten skrót przetłumaczyć jako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„Platforma testowa dla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multiagentowej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kontroli latającego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wielowirnikowca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4089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 generowany przez śmigło w zależności od prędkości obrotowej jest w przybliżeniu wyrażony wzorem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45857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uproszczonego modelu można przyjąć siły oporu ruchu w układzie lokalnym zależne liniowo od prędkości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45392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Założono strukturę quadcoptera o ramionach pokrywających się z osiami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układu lokalnego. Macierz bezwładności </a:t>
                </a:r>
                <a:r>
                  <a:rPr lang="pl-PL" sz="1200" b="1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może być zapisana następująco:</a:t>
                </a:r>
              </a:p>
              <a:p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Często w praktyce przy odpowiedniej symetrii konstrukcji można założyć, że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lang="pl-PL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Założono strukturę quadcoptera o ramionach pokrywających się z osiami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układu lokalnego. Macierz bezwładności </a:t>
                </a:r>
                <a:r>
                  <a:rPr lang="pl-PL" sz="1200" b="1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może być zapisana następująco:</a:t>
                </a:r>
              </a:p>
              <a:p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Często w praktyce przy odpowiedniej symetrii konstrukcji można założyć, że 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𝐼_𝑥𝑥=𝐼_𝑦𝑦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6720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310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52887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27284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Należy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zauważyć, że kąt skrętu (</a:t>
                </a:r>
                <a:r>
                  <a:rPr lang="pl-PL" sz="12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jest zapisany z notacją kropki. Chcę sterować obrotem, pochyleniem, i prędkością obrotową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wokół osi 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 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układu inercjalnego (</a:t>
                </a:r>
                <a:r>
                  <a:rPr lang="pl-PL" sz="1200" b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yawRate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Jest to możliwie najprostsze sterowanie.</a:t>
                </a:r>
                <a:endParaRPr lang="pl-PL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Należy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zauważyć, że kąt skrętu (</a:t>
                </a:r>
                <a:r>
                  <a:rPr lang="pl-PL" sz="12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i="0" smtClean="0">
                    <a:latin typeface="Cambria Math" panose="02040503050406030204" pitchFamily="18" charset="0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jest zapisany z notacją kropki. Chcę sterować obrotem, pochyleniem, i prędkością obrotową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wokół osi 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 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układu inercjalnego (</a:t>
                </a:r>
                <a:r>
                  <a:rPr lang="pl-PL" sz="1200" b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yawRate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Jest to możliwie najprostsze sterowanie.</a:t>
                </a:r>
                <a:endParaRPr lang="pl-PL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98211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Silnik, </a:t>
            </a:r>
            <a:r>
              <a:rPr lang="pl-PL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</a:t>
            </a: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współczynnik oznaczający ilość obrotów na minutę na volt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bez obciążenia, 800 jest dla większych śmigieł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Śmigło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27147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717373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9217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Istnieją też rozwiązania o innej ilości wirników: 3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5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6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heksacopter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8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960977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2582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09648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450839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Parametrami, którymi rzeczywiście</a:t>
            </a:r>
            <a:r>
              <a:rPr lang="pl-PL" baseline="0" dirty="0" smtClean="0"/>
              <a:t> mogę sterować w moim przypadku jest nastawa regulatora obrotów każdego silnika.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Stan obiektu mogę zmieniać momentem przyłożonym</a:t>
            </a:r>
            <a:r>
              <a:rPr lang="pl-PL" baseline="0" dirty="0" smtClean="0"/>
              <a:t> do każdej z osi.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Moment dla osi </a:t>
            </a:r>
            <a:r>
              <a:rPr lang="pl-PL" b="1" baseline="0" dirty="0" smtClean="0"/>
              <a:t>x</a:t>
            </a:r>
            <a:r>
              <a:rPr lang="pl-PL" baseline="0" dirty="0" smtClean="0"/>
              <a:t> i </a:t>
            </a:r>
            <a:r>
              <a:rPr lang="pl-PL" b="1" baseline="0" dirty="0" smtClean="0"/>
              <a:t>y</a:t>
            </a:r>
            <a:r>
              <a:rPr lang="pl-PL" baseline="0" dirty="0" smtClean="0"/>
              <a:t> jest zależny od siły ciągu generowanej przez silnik.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Moment dla osi </a:t>
            </a:r>
            <a:r>
              <a:rPr lang="pl-PL" b="1" baseline="0" dirty="0" smtClean="0"/>
              <a:t>z</a:t>
            </a:r>
            <a:r>
              <a:rPr lang="pl-PL" b="0" baseline="0" dirty="0" smtClean="0"/>
              <a:t> jest zależny od momentu reakcji przyłożonej do ramy wynikającej z obrotu śmigła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Potrzebuję więc znaleźć tę zależność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="1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82590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527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46648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Punkt pracy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4745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Wiemy z równania (9), że </a:t>
                </a: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dirty="0" smtClean="0"/>
                  <a:t>, a skoro z równania (12) </a:t>
                </a: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b>
                    </m:sSub>
                    <m:sSup>
                      <m:sSup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dirty="0" smtClean="0"/>
                  <a:t>, to (19)</a:t>
                </a:r>
                <a:endParaRPr lang="pl-PL" dirty="0"/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Wiemy z równania (9), że </a:t>
                </a: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𝐹=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𝑘_𝐹 𝜔^2</a:t>
                </a:r>
                <a:r>
                  <a:rPr lang="pl-PL" dirty="0" smtClean="0"/>
                  <a:t>, a skoro z równania (12) </a:t>
                </a: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𝑀=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𝑘_𝑀 𝜔^2</a:t>
                </a:r>
                <a:r>
                  <a:rPr lang="pl-PL" dirty="0" smtClean="0"/>
                  <a:t>, to (19)</a:t>
                </a:r>
                <a:endParaRPr lang="pl-PL" dirty="0"/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9650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 – poza sprzężeniem zwrotnym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415327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Schemat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18557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Rama nie musi mieć standardowego kształtu – centralnej płytki ramy i dołączonych ramion</a:t>
            </a:r>
            <a:r>
              <a:rPr lang="pl-PL" b="0" baseline="0" dirty="0" smtClean="0"/>
              <a:t> z zamocowanymi śmigłami. Konstrukcje mogą być różne, jak np. rama wycięta z jednego arkusza laminatu węglowego nazwana PIERŚCIEŃ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64907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8860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Schemat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474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Np. DJI </a:t>
            </a:r>
            <a:r>
              <a:rPr lang="pl-PL" b="0" dirty="0" err="1" smtClean="0"/>
              <a:t>Phantom</a:t>
            </a:r>
            <a:r>
              <a:rPr lang="pl-PL" b="0" dirty="0" smtClean="0"/>
              <a:t> – wszystko zabudowane w jednolitej obudowie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8519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Śmigła nie muszą być zamontowane jak</a:t>
            </a:r>
            <a:r>
              <a:rPr lang="pl-PL" b="0" baseline="0" dirty="0" smtClean="0"/>
              <a:t> na poprzednich ilustracjach. Montaż „od dołu” zapewnia wyższą sprawność śmigła. Montaż podwójny pozwala zachować mniejszy rozmiar.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15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Śmigła nie muszą być zamontowane jak</a:t>
            </a:r>
            <a:r>
              <a:rPr lang="pl-PL" b="0" baseline="0" dirty="0" smtClean="0"/>
              <a:t> na poprzednich ilustracjach. Montaż „od dołu” zapewnia wyższą sprawność śmigła. Montaż podwójny pozwala zachować mniejszy rozmiar.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90994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HyTAQ Robot (Hybrid Terrestrial and Aerial Quadrotor)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hybrydowy naziemny i powietrzny quadcopter.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95839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październiku 2011 roku 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Niemczech powstał pierwszy załogowy multikopter. Jest to rozwiązanie wdrożone bardziej jako sztuka dla sztuki, niż praktyczne rozwiązanie inżynierskie, ale od tego czasu powstało wiele podobnych projektów.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69525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9FCFD-D7C3-4A7F-9BE1-36A3DD24874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1861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7828-5A06-4599-B4C8-148A0DD23D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5905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40182-CECA-41B4-B5C3-B64C01B216D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091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0C4E8-D3C5-4A66-AB54-09B4D124EFB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6793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B868E-737B-4D84-AB2E-764EC356873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348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C832B-9447-4117-AA58-8932A1CB7FC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8260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43E85-717F-4C25-B9B8-6A8FE1E371B3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0230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D091C-DCD6-47DB-AD16-6BF0365FD4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8205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686A3E-E59C-4122-A0B2-32669C11CE4C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219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690371-21A9-428F-A0F6-74A74B06666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6960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A657D6-FB0D-4C52-ADBD-20A85C49613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4225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fld id="{58F68F3D-6753-4808-A2E4-DC23BD9A711C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/>
              <a:t>Projekt i budowa modelu zdalnie sterowanego typu quadcopter</a:t>
            </a:r>
            <a:r>
              <a:rPr lang="pl-PL" altLang="pl-PL" sz="3000" dirty="0" smtClean="0">
                <a:solidFill>
                  <a:schemeClr val="tx1"/>
                </a:solidFill>
              </a:rPr>
              <a:t/>
            </a:r>
            <a:br>
              <a:rPr lang="pl-PL" altLang="pl-PL" sz="3000" dirty="0" smtClean="0">
                <a:solidFill>
                  <a:schemeClr val="tx1"/>
                </a:solidFill>
              </a:rPr>
            </a:b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995738" y="5468938"/>
            <a:ext cx="50038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3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2841228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Giergiel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Niestandardowe rozwiązania – np. multikopter załogowy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2855907" y="2525527"/>
            <a:ext cx="4745818" cy="3793413"/>
            <a:chOff x="3541182" y="2879458"/>
            <a:chExt cx="4248472" cy="261900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182" y="2879458"/>
              <a:ext cx="4050263" cy="2342766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1182" y="5222224"/>
              <a:ext cx="4248472" cy="276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7 </a:t>
              </a:r>
              <a:r>
                <a:rPr lang="pl-PL" sz="1000" dirty="0" err="1" smtClean="0"/>
                <a:t>Volocopter</a:t>
              </a:r>
              <a:r>
                <a:rPr lang="pl-PL" sz="1000" dirty="0" smtClean="0"/>
                <a:t> VC1</a:t>
              </a:r>
            </a:p>
            <a:p>
              <a:r>
                <a:rPr lang="pl-PL" sz="1000" dirty="0"/>
                <a:t>[https://www.youtube.com/watch?v=L75ESD9PBOw]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695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Zastosowania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Fotografia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Artystyczna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Filmowa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Inspekcje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852028" y="1854715"/>
            <a:ext cx="3832914" cy="3069232"/>
            <a:chOff x="3541182" y="3072084"/>
            <a:chExt cx="4248472" cy="2623723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182" y="3072084"/>
              <a:ext cx="4050264" cy="1957512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1182" y="5222224"/>
              <a:ext cx="4248472" cy="47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8 </a:t>
              </a:r>
              <a:r>
                <a:rPr lang="pl-PL" sz="1000" dirty="0" err="1" smtClean="0"/>
                <a:t>EasyJet</a:t>
              </a:r>
              <a:r>
                <a:rPr lang="pl-PL" sz="1000" dirty="0" smtClean="0"/>
                <a:t> </a:t>
              </a:r>
              <a:r>
                <a:rPr lang="pl-PL" sz="1000" dirty="0" err="1" smtClean="0"/>
                <a:t>Drone</a:t>
              </a:r>
              <a:endParaRPr lang="pl-PL" sz="1000" dirty="0" smtClean="0"/>
            </a:p>
            <a:p>
              <a:r>
                <a:rPr lang="pl-PL" sz="1000" dirty="0"/>
                <a:t>[http://dronebuff.com/wp-content/uploads/2015/07/drones-airplane-inspection-300x188.jpg]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650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Zastosowania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Precision </a:t>
            </a:r>
            <a:r>
              <a:rPr lang="pl-PL" dirty="0" err="1" smtClean="0"/>
              <a:t>Farming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Misje </a:t>
            </a:r>
            <a:r>
              <a:rPr lang="pl-PL" dirty="0" err="1" smtClean="0"/>
              <a:t>search&amp;rescue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Badania naukowe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Nadzór i ochrona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Hobby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Inne</a:t>
            </a:r>
          </a:p>
        </p:txBody>
      </p:sp>
      <p:grpSp>
        <p:nvGrpSpPr>
          <p:cNvPr id="8" name="Grupa 7"/>
          <p:cNvGrpSpPr/>
          <p:nvPr/>
        </p:nvGrpSpPr>
        <p:grpSpPr>
          <a:xfrm>
            <a:off x="5110605" y="1854415"/>
            <a:ext cx="3925889" cy="3302778"/>
            <a:chOff x="3543241" y="3071826"/>
            <a:chExt cx="4636082" cy="3007994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69" y="3071826"/>
              <a:ext cx="4549454" cy="2627400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3241" y="5737787"/>
              <a:ext cx="4248473" cy="34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9 Precision </a:t>
              </a:r>
              <a:r>
                <a:rPr lang="pl-PL" sz="1000" dirty="0" err="1" smtClean="0"/>
                <a:t>Farming</a:t>
              </a:r>
              <a:endParaRPr lang="pl-PL" sz="1000" dirty="0" smtClean="0"/>
            </a:p>
            <a:p>
              <a:r>
                <a:rPr lang="pl-PL" sz="1000" dirty="0" smtClean="0"/>
                <a:t>[</a:t>
              </a:r>
              <a:r>
                <a:rPr lang="pl-PL" sz="1000" dirty="0" err="1" smtClean="0"/>
                <a:t>Penn</a:t>
              </a:r>
              <a:r>
                <a:rPr lang="pl-PL" sz="1000" dirty="0" smtClean="0"/>
                <a:t> University]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582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Najprostsza konstrukcja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392159" y="1417638"/>
            <a:ext cx="6276185" cy="5139012"/>
            <a:chOff x="4203924" y="3071826"/>
            <a:chExt cx="4160618" cy="2627400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924" y="3071826"/>
              <a:ext cx="3401345" cy="2627400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7605269" y="4431503"/>
              <a:ext cx="759273" cy="28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9 Schemat najprostszej konstrukcji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9353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Quadcopter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Układ współrzędnych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619672" y="2420888"/>
            <a:ext cx="5616623" cy="4127205"/>
            <a:chOff x="3543241" y="3334692"/>
            <a:chExt cx="4636081" cy="2627340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71" y="3334692"/>
              <a:ext cx="4549451" cy="2101667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3543241" y="5737787"/>
              <a:ext cx="4248473" cy="22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10 Układ współrzędnych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95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Zmienne stanu (układ globalny)</a:t>
            </a:r>
          </a:p>
        </p:txBody>
      </p:sp>
      <p:grpSp>
        <p:nvGrpSpPr>
          <p:cNvPr id="12" name="Grupa 11"/>
          <p:cNvGrpSpPr/>
          <p:nvPr/>
        </p:nvGrpSpPr>
        <p:grpSpPr>
          <a:xfrm>
            <a:off x="1476375" y="2204864"/>
            <a:ext cx="3289947" cy="1157433"/>
            <a:chOff x="3874341" y="2850284"/>
            <a:chExt cx="3289947" cy="11574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1395318" cy="11574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smtClean="0"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l-PL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395318" cy="115743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6300192" y="3167390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76375" y="3573016"/>
            <a:ext cx="3289947" cy="1461810"/>
            <a:chOff x="3874341" y="2850284"/>
            <a:chExt cx="3289947" cy="1461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522148" cy="1461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𝛈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522148" cy="14618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6300192" y="3167390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784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Prędkości liniowe i kątowe (układ lokalny)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1476374" y="2204864"/>
            <a:ext cx="5153024" cy="1233415"/>
            <a:chOff x="3874341" y="2850284"/>
            <a:chExt cx="2402639" cy="1233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1040468" cy="12334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040468" cy="123341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5874088" y="3138316"/>
              <a:ext cx="40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(3)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76374" y="3882242"/>
            <a:ext cx="5307383" cy="1233671"/>
            <a:chOff x="3874341" y="2850284"/>
            <a:chExt cx="2421634" cy="1233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116761" cy="12336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116761" cy="12336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5831277" y="3015961"/>
              <a:ext cx="464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(4)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7591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Macierz rotacji: lokalny-&gt;globalny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251520" y="3782825"/>
            <a:ext cx="8670993" cy="1070549"/>
            <a:chOff x="3874341" y="2850284"/>
            <a:chExt cx="867099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747288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472880" cy="10705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1681238" y="3101853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(5)</a:t>
              </a:r>
              <a:endParaRPr lang="pl-P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rostokąt 3"/>
              <p:cNvSpPr/>
              <p:nvPr/>
            </p:nvSpPr>
            <p:spPr>
              <a:xfrm>
                <a:off x="1473572" y="2395376"/>
                <a:ext cx="7213227" cy="593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𝑅𝑃𝑌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4" name="Prostoką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572" y="2395376"/>
                <a:ext cx="7213227" cy="5936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481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Macierz rotacji dla prędkości kątowych: lokalny-&gt;globalny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1462626" y="2636912"/>
            <a:ext cx="7501861" cy="1070549"/>
            <a:chOff x="3874341" y="2850284"/>
            <a:chExt cx="867099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3182731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3182731" cy="10705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7743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1225102" y="3101853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(6)</a:t>
              </a:r>
              <a:endParaRPr lang="pl-PL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483837" y="3789040"/>
            <a:ext cx="7012217" cy="1085875"/>
            <a:chOff x="3874341" y="2850284"/>
            <a:chExt cx="13540788" cy="1085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4"/>
                  <a:ext cx="11461314" cy="10858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𝛈</m:t>
                            </m:r>
                          </m:e>
                        </m:acc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  <m:sup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1461314" cy="10858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6094897" y="3131611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(7)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62627" y="5157192"/>
            <a:ext cx="7012217" cy="1085875"/>
            <a:chOff x="3874341" y="2850284"/>
            <a:chExt cx="13540788" cy="1085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0643744" cy="10858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𝛈</m:t>
                            </m:r>
                          </m:e>
                        </m:acc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0643744" cy="10858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16094897" y="3131611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(8)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5835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</a:t>
            </a:r>
            <a:r>
              <a:rPr lang="pl-PL" dirty="0" smtClean="0"/>
              <a:t>chemat</a:t>
            </a:r>
            <a:endParaRPr lang="pl-PL" dirty="0"/>
          </a:p>
        </p:txBody>
      </p:sp>
      <p:grpSp>
        <p:nvGrpSpPr>
          <p:cNvPr id="20" name="Grupa 19"/>
          <p:cNvGrpSpPr/>
          <p:nvPr/>
        </p:nvGrpSpPr>
        <p:grpSpPr>
          <a:xfrm>
            <a:off x="2960403" y="2348880"/>
            <a:ext cx="3040025" cy="3782345"/>
            <a:chOff x="4709346" y="3334692"/>
            <a:chExt cx="2509302" cy="2407805"/>
          </a:xfrm>
        </p:grpSpPr>
        <p:pic>
          <p:nvPicPr>
            <p:cNvPr id="21" name="Obraz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334692"/>
              <a:ext cx="2390499" cy="2101667"/>
            </a:xfrm>
            <a:prstGeom prst="rect">
              <a:avLst/>
            </a:prstGeom>
          </p:spPr>
        </p:pic>
        <p:sp>
          <p:nvSpPr>
            <p:cNvPr id="22" name="pole tekstowe 21"/>
            <p:cNvSpPr txBox="1"/>
            <p:nvPr/>
          </p:nvSpPr>
          <p:spPr>
            <a:xfrm>
              <a:off x="5094411" y="5580833"/>
              <a:ext cx="2124237" cy="1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11 Zwrot momentów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06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Nomenklatura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Przykładowe rozwiązania konstrukcyjne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Przykładowe zastosowania</a:t>
            </a:r>
            <a:endParaRPr lang="pl-PL" dirty="0"/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Podstawowa konstrukcja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Mechanika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CEL PRACY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Projekt: rama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/>
              <a:t>Projekt: </a:t>
            </a:r>
            <a:r>
              <a:rPr lang="pl-PL" dirty="0" smtClean="0"/>
              <a:t>sterowanie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/>
              <a:t>Projekt: </a:t>
            </a:r>
            <a:r>
              <a:rPr lang="pl-PL" dirty="0" smtClean="0"/>
              <a:t>podsumowanie</a:t>
            </a:r>
            <a:endParaRPr lang="pl-PL" dirty="0"/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endParaRPr lang="pl-PL" dirty="0"/>
          </a:p>
          <a:p>
            <a:pPr>
              <a:spcBef>
                <a:spcPts val="1500"/>
              </a:spcBef>
            </a:pPr>
            <a:endParaRPr lang="pl-PL" dirty="0" smtClean="0"/>
          </a:p>
          <a:p>
            <a:pPr>
              <a:spcBef>
                <a:spcPts val="1500"/>
              </a:spcBef>
            </a:pPr>
            <a:endParaRPr lang="pl-PL" dirty="0" smtClean="0"/>
          </a:p>
          <a:p>
            <a:pPr>
              <a:spcBef>
                <a:spcPts val="1500"/>
              </a:spcBef>
            </a:pP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20342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Siła ciągu: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sz="1500" dirty="0" smtClean="0"/>
              <a:t>gdzie</a:t>
            </a:r>
            <a:r>
              <a:rPr lang="pl-PL" sz="1500" dirty="0"/>
              <a:t>:</a:t>
            </a:r>
            <a:br>
              <a:rPr lang="pl-PL" sz="1500" dirty="0"/>
            </a:br>
            <a:r>
              <a:rPr lang="pl-PL" sz="1500" i="1" dirty="0"/>
              <a:t>F </a:t>
            </a:r>
            <a:r>
              <a:rPr lang="pl-PL" sz="1500" dirty="0"/>
              <a:t>– siła ciągu</a:t>
            </a:r>
            <a:br>
              <a:rPr lang="pl-PL" sz="1500" dirty="0"/>
            </a:br>
            <a:r>
              <a:rPr lang="pl-PL" sz="1500" i="1" dirty="0"/>
              <a:t>ω</a:t>
            </a:r>
            <a:r>
              <a:rPr lang="pl-PL" sz="1500" dirty="0"/>
              <a:t> – prędkość obrotowa</a:t>
            </a:r>
            <a:br>
              <a:rPr lang="pl-PL" sz="1500" dirty="0"/>
            </a:br>
            <a:r>
              <a:rPr lang="pl-PL" sz="1500" i="1" dirty="0" err="1"/>
              <a:t>k</a:t>
            </a:r>
            <a:r>
              <a:rPr lang="pl-PL" sz="1500" i="1" baseline="-25000" dirty="0" err="1"/>
              <a:t>F</a:t>
            </a:r>
            <a:r>
              <a:rPr lang="pl-PL" sz="1500" dirty="0"/>
              <a:t> – stała proporcjonalności </a:t>
            </a:r>
            <a:r>
              <a:rPr lang="pl-PL" sz="1500" dirty="0" smtClean="0"/>
              <a:t>ciągu</a:t>
            </a:r>
          </a:p>
          <a:p>
            <a:endParaRPr lang="pl-PL" dirty="0" smtClean="0"/>
          </a:p>
          <a:p>
            <a:r>
              <a:rPr lang="pl-PL" dirty="0" smtClean="0"/>
              <a:t>Wektorowo: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375" y="2132856"/>
            <a:ext cx="7019679" cy="523220"/>
            <a:chOff x="3874341" y="2850284"/>
            <a:chExt cx="13555197" cy="389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4256237" cy="3739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sSup>
                          <m:sSupPr>
                            <m:ctrlPr>
                              <a:rPr lang="pl-PL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256237" cy="3739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6109306" y="2850284"/>
              <a:ext cx="1320232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(9)</a:t>
              </a:r>
              <a:endParaRPr lang="pl-PL" dirty="0"/>
            </a:p>
          </p:txBody>
        </p:sp>
      </p:grpSp>
      <p:grpSp>
        <p:nvGrpSpPr>
          <p:cNvPr id="11" name="Grupa 10"/>
          <p:cNvGrpSpPr/>
          <p:nvPr/>
        </p:nvGrpSpPr>
        <p:grpSpPr>
          <a:xfrm>
            <a:off x="1679759" y="5157192"/>
            <a:ext cx="6803655" cy="1266179"/>
            <a:chOff x="3874341" y="2850284"/>
            <a:chExt cx="13138048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rostokąt 11"/>
                <p:cNvSpPr/>
                <p:nvPr/>
              </p:nvSpPr>
              <p:spPr>
                <a:xfrm>
                  <a:off x="3874341" y="2850284"/>
                  <a:ext cx="7984511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2" name="Prostokąt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984511" cy="9431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5414058" y="3126987"/>
              <a:ext cx="1598331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(10)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50755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Moment: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sz="1500" dirty="0" smtClean="0"/>
              <a:t>gdzie</a:t>
            </a:r>
            <a:r>
              <a:rPr lang="pl-PL" sz="1500" dirty="0"/>
              <a:t>:</a:t>
            </a:r>
            <a:br>
              <a:rPr lang="pl-PL" sz="1500" dirty="0"/>
            </a:br>
            <a:r>
              <a:rPr lang="pl-PL" sz="1500" i="1" dirty="0"/>
              <a:t>F </a:t>
            </a:r>
            <a:r>
              <a:rPr lang="pl-PL" sz="1500" dirty="0"/>
              <a:t>– siła ciągu</a:t>
            </a:r>
            <a:br>
              <a:rPr lang="pl-PL" sz="1500" dirty="0"/>
            </a:br>
            <a:r>
              <a:rPr lang="pl-PL" sz="1500" i="1" dirty="0"/>
              <a:t>ω</a:t>
            </a:r>
            <a:r>
              <a:rPr lang="pl-PL" sz="1500" dirty="0"/>
              <a:t> – prędkość obrotowa</a:t>
            </a:r>
            <a:br>
              <a:rPr lang="pl-PL" sz="1500" dirty="0"/>
            </a:br>
            <a:r>
              <a:rPr lang="pl-PL" sz="1600" i="1" dirty="0" err="1"/>
              <a:t>k</a:t>
            </a:r>
            <a:r>
              <a:rPr lang="pl-PL" sz="1600" i="1" baseline="-25000" dirty="0" err="1"/>
              <a:t>M</a:t>
            </a:r>
            <a:r>
              <a:rPr lang="pl-PL" sz="1600" i="1" dirty="0"/>
              <a:t> </a:t>
            </a:r>
            <a:r>
              <a:rPr lang="pl-PL" sz="1600" dirty="0"/>
              <a:t>– stała </a:t>
            </a:r>
            <a:r>
              <a:rPr lang="pl-PL" sz="1600" dirty="0" smtClean="0"/>
              <a:t>proporcjonalności momentu</a:t>
            </a:r>
          </a:p>
          <a:p>
            <a:pPr marL="0" indent="0">
              <a:buNone/>
            </a:pPr>
            <a:endParaRPr lang="pl-PL" dirty="0" smtClean="0"/>
          </a:p>
          <a:p>
            <a:r>
              <a:rPr lang="pl-PL" dirty="0" smtClean="0"/>
              <a:t>Wektorowo: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sz="1500" dirty="0"/>
          </a:p>
          <a:p>
            <a:endParaRPr lang="pl-PL" sz="1500" dirty="0" smtClean="0"/>
          </a:p>
          <a:p>
            <a:pPr marL="0" indent="0">
              <a:buNone/>
            </a:pPr>
            <a:r>
              <a:rPr lang="pl-PL" sz="1500" dirty="0" smtClean="0"/>
              <a:t>gdzie: L – rozpiętość ramion</a:t>
            </a:r>
            <a:endParaRPr lang="pl-PL" dirty="0"/>
          </a:p>
          <a:p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63735" y="2204864"/>
            <a:ext cx="7019679" cy="523220"/>
            <a:chOff x="3874341" y="2850284"/>
            <a:chExt cx="13555197" cy="389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4196678" cy="350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p>
                          <m:sSup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196678" cy="35047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80" b="-19481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06799" y="2850284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(11)</a:t>
              </a:r>
              <a:endParaRPr lang="pl-PL" dirty="0"/>
            </a:p>
          </p:txBody>
        </p:sp>
      </p:grpSp>
      <p:grpSp>
        <p:nvGrpSpPr>
          <p:cNvPr id="11" name="Grupa 10"/>
          <p:cNvGrpSpPr/>
          <p:nvPr/>
        </p:nvGrpSpPr>
        <p:grpSpPr>
          <a:xfrm>
            <a:off x="1619672" y="4673201"/>
            <a:ext cx="6803655" cy="1326965"/>
            <a:chOff x="3874341" y="2850285"/>
            <a:chExt cx="13138048" cy="988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rostokąt 11"/>
                <p:cNvSpPr/>
                <p:nvPr/>
              </p:nvSpPr>
              <p:spPr>
                <a:xfrm>
                  <a:off x="3874341" y="2850285"/>
                  <a:ext cx="10414310" cy="9884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𝛕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2" name="Prostokąt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5"/>
                  <a:ext cx="10414310" cy="9884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5414058" y="3126987"/>
              <a:ext cx="1598331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(12)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60109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Opór: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pPr marL="0" indent="0"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sz="1500" dirty="0"/>
              <a:t>gdzie</a:t>
            </a:r>
            <a:r>
              <a:rPr lang="pl-PL" sz="1500" dirty="0" smtClean="0"/>
              <a:t>:</a:t>
            </a:r>
            <a:r>
              <a:rPr lang="pl-PL" sz="1500" dirty="0"/>
              <a:t/>
            </a:r>
            <a:br>
              <a:rPr lang="pl-PL" sz="1500" dirty="0"/>
            </a:br>
            <a:r>
              <a:rPr lang="pl-PL" sz="1500" i="1" dirty="0" err="1" smtClean="0"/>
              <a:t>k</a:t>
            </a:r>
            <a:r>
              <a:rPr lang="pl-PL" sz="1500" i="1" baseline="-25000" dirty="0" err="1" smtClean="0"/>
              <a:t>D</a:t>
            </a:r>
            <a:r>
              <a:rPr lang="pl-PL" sz="1500" dirty="0" smtClean="0"/>
              <a:t> – stała oporu</a:t>
            </a:r>
            <a:endParaRPr lang="pl-PL" sz="1500" dirty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375" y="2611288"/>
            <a:ext cx="7032319" cy="1266181"/>
            <a:chOff x="3874341" y="2850284"/>
            <a:chExt cx="13579605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5085194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5085194" cy="94313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(13)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40897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Momenty bezwładności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Macierz bezwładności:</a:t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endParaRPr lang="pl-PL" dirty="0" smtClean="0"/>
              </a:p>
              <a:p>
                <a:pPr marL="0" indent="0">
                  <a:buNone/>
                </a:pPr>
                <a:r>
                  <a:rPr lang="pl-PL" dirty="0"/>
                  <a:t/>
                </a:r>
                <a:br>
                  <a:rPr lang="pl-PL" dirty="0"/>
                </a:br>
                <a:endParaRPr lang="pl-PL" dirty="0" smtClean="0"/>
              </a:p>
              <a:p>
                <a:r>
                  <a:rPr lang="pl-PL" dirty="0" smtClean="0"/>
                  <a:t>Można założyć, </a:t>
                </a:r>
                <a:r>
                  <a:rPr lang="pl-PL" dirty="0"/>
                  <a:t>że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a 7"/>
          <p:cNvGrpSpPr/>
          <p:nvPr/>
        </p:nvGrpSpPr>
        <p:grpSpPr>
          <a:xfrm>
            <a:off x="1476375" y="2852939"/>
            <a:ext cx="7032319" cy="1266181"/>
            <a:chOff x="3874341" y="2850284"/>
            <a:chExt cx="13579605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5347192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5347192" cy="9431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(14)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27044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Równanie dynamiczne ruchu - pozycja:</a:t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sz="1500" dirty="0"/>
                  <a:t>gdzie:</a:t>
                </a:r>
                <a:br>
                  <a:rPr lang="pl-PL" sz="1500" dirty="0"/>
                </a:br>
                <a:r>
                  <a:rPr lang="pl-PL" sz="1600" dirty="0"/>
                  <a:t>m – masa quadcoptera</a:t>
                </a:r>
                <a:br>
                  <a:rPr lang="pl-PL" sz="1600" dirty="0"/>
                </a:br>
                <a:r>
                  <a:rPr lang="pl-PL" sz="1600" dirty="0"/>
                  <a:t>g – przyspieszenie </a:t>
                </a:r>
                <a:r>
                  <a:rPr lang="pl-PL" sz="1600" dirty="0" smtClean="0"/>
                  <a:t>ziemskie</a:t>
                </a:r>
                <a:r>
                  <a:rPr lang="pl-PL" sz="1600" dirty="0"/>
                  <a:t/>
                </a:r>
                <a:br>
                  <a:rPr lang="pl-PL" sz="1600" dirty="0"/>
                </a:br>
                <a14:m>
                  <m:oMath xmlns:m="http://schemas.openxmlformats.org/officeDocument/2006/math">
                    <m:r>
                      <a:rPr lang="pl-PL" sz="1600" b="1" i="1">
                        <a:latin typeface="Cambria Math" panose="02040503050406030204" pitchFamily="18" charset="0"/>
                      </a:rPr>
                      <m:t>𝛏</m:t>
                    </m:r>
                  </m:oMath>
                </a14:m>
                <a:r>
                  <a:rPr lang="pl-PL" sz="1600" dirty="0"/>
                  <a:t> – wektor pozycji w układzie inercjalnym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r>
                      <a:rPr lang="pl-PL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pl-PL" sz="1600" b="1" dirty="0"/>
                  <a:t> </a:t>
                </a:r>
                <a:r>
                  <a:rPr lang="pl-PL" sz="1600" dirty="0"/>
                  <a:t>– macierz rotacji z układu lokalnego do inercjalnego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l-PL" sz="1600" dirty="0"/>
                  <a:t> – wektor sił w układzie lokalnym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l-PL" sz="1600" dirty="0"/>
                  <a:t> – wektor sił tarcia w układzie globalnym</a:t>
                </a:r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a 7"/>
          <p:cNvGrpSpPr/>
          <p:nvPr/>
        </p:nvGrpSpPr>
        <p:grpSpPr>
          <a:xfrm>
            <a:off x="1476186" y="2492896"/>
            <a:ext cx="7032319" cy="1133772"/>
            <a:chOff x="3874341" y="2850284"/>
            <a:chExt cx="13579605" cy="84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7168057" cy="8445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acc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𝑚𝑔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𝑹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168057" cy="8445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(15)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14002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 rozpisaniu:</a:t>
            </a:r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7" name="Grupa 6"/>
          <p:cNvGrpSpPr/>
          <p:nvPr/>
        </p:nvGrpSpPr>
        <p:grpSpPr>
          <a:xfrm>
            <a:off x="179512" y="2564904"/>
            <a:ext cx="8148849" cy="1096647"/>
            <a:chOff x="3874341" y="2850283"/>
            <a:chExt cx="14497624" cy="816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3"/>
                  <a:ext cx="12945641" cy="816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)∗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𝑚𝑔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16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3"/>
                  <a:ext cx="12945641" cy="8168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pole tekstowe 11"/>
            <p:cNvSpPr txBox="1"/>
            <p:nvPr/>
          </p:nvSpPr>
          <p:spPr>
            <a:xfrm>
              <a:off x="16749226" y="3063846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(16)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314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Równanie dynamiczne ruchu - orientacja: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186" y="2492893"/>
            <a:ext cx="6744476" cy="2532937"/>
            <a:chOff x="3874341" y="2850284"/>
            <a:chExt cx="13023772" cy="188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9173905" cy="18867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acc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9173905" cy="1886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275374" y="3598770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(17)</a:t>
              </a:r>
              <a:endParaRPr lang="pl-PL" dirty="0"/>
            </a:p>
          </p:txBody>
        </p:sp>
      </p:grpSp>
    </p:spTree>
    <p:extLst>
      <p:ext uri="{BB962C8B-B14F-4D97-AF65-F5344CB8AC3E}">
        <p14:creationId xmlns:p14="http://schemas.microsoft.com/office/powerpoint/2010/main" val="35652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210425" cy="463018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 smtClean="0"/>
                  <a:t>Projekt i budowa </a:t>
                </a:r>
                <a:r>
                  <a:rPr lang="pl-PL" dirty="0" err="1" smtClean="0"/>
                  <a:t>wielowirnikowca</a:t>
                </a:r>
                <a:r>
                  <a:rPr lang="pl-PL" dirty="0" smtClean="0"/>
                  <a:t> sterowanego radiowo typu quadcopter</a:t>
                </a:r>
              </a:p>
              <a:p>
                <a:pPr>
                  <a:lnSpc>
                    <a:spcPct val="150000"/>
                  </a:lnSpc>
                </a:pPr>
                <a:r>
                  <a:rPr lang="pl-PL" dirty="0" smtClean="0"/>
                  <a:t>w orientacji układu współrzędnych ramy typu X4</a:t>
                </a:r>
              </a:p>
              <a:p>
                <a:pPr>
                  <a:lnSpc>
                    <a:spcPct val="150000"/>
                  </a:lnSpc>
                </a:pPr>
                <a:r>
                  <a:rPr lang="pl-PL" dirty="0"/>
                  <a:t>z</a:t>
                </a:r>
                <a:r>
                  <a:rPr lang="pl-PL" dirty="0" smtClean="0"/>
                  <a:t> udźwigiem maksymalnym ~3kg</a:t>
                </a:r>
                <a:endParaRPr lang="pl-P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/>
                  <a:t>i</a:t>
                </a:r>
                <a:r>
                  <a:rPr lang="pl-PL" dirty="0" smtClean="0"/>
                  <a:t> implementacja sterownika lotu dla 3 zmiennych stanu:  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</a:rPr>
                      <m:t>𝛈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l-PL" dirty="0" smtClean="0"/>
                  <a:t> przy zastosowaniu algorytmu regulacji PID.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endParaRPr lang="pl-PL" dirty="0" smtClean="0"/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210425" cy="4630187"/>
              </a:xfrm>
              <a:blipFill rotWithShape="0">
                <a:blip r:embed="rId3"/>
                <a:stretch>
                  <a:fillRect l="-1268" b="-32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68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Projekt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416105" cy="4630187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– Emax 2216,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𝑘𝑣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=800</m:t>
                    </m:r>
                    <m:d>
                      <m:dPr>
                        <m:begChr m:val="["/>
                        <m:endChr m:val="]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𝑟𝑝𝑚</m:t>
                            </m:r>
                          </m:num>
                          <m:den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endParaRPr lang="pl-PL" b="0" dirty="0" smtClean="0"/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Śmigło – Emax 8045, 8x4,5”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+ Śmigło -&gt; 990g ciągu max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ESC - </a:t>
                </a:r>
                <a:r>
                  <a:rPr lang="pl-PL" dirty="0" err="1" smtClean="0"/>
                  <a:t>BLHeli</a:t>
                </a:r>
                <a:r>
                  <a:rPr lang="pl-PL" dirty="0" smtClean="0"/>
                  <a:t> 12 A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Aparatura – HK-T6A V2, 6 kanałów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CPU – </a:t>
                </a:r>
                <a:r>
                  <a:rPr lang="pl-PL" dirty="0" err="1" smtClean="0"/>
                  <a:t>Teensy</a:t>
                </a:r>
                <a:r>
                  <a:rPr lang="pl-PL" dirty="0" smtClean="0"/>
                  <a:t> 3.1, Cortex-M4 96 MHz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:r>
                  <a:rPr lang="pl-PL" dirty="0"/>
                  <a:t>	</a:t>
                </a:r>
                <a:r>
                  <a:rPr lang="pl-PL" sz="2400" dirty="0" smtClean="0"/>
                  <a:t>256kB </a:t>
                </a:r>
                <a:r>
                  <a:rPr lang="pl-PL" sz="2400" dirty="0" err="1" smtClean="0"/>
                  <a:t>flash</a:t>
                </a:r>
                <a:r>
                  <a:rPr lang="pl-PL" sz="2400" dirty="0" smtClean="0"/>
                  <a:t>, 64 </a:t>
                </a:r>
                <a:r>
                  <a:rPr lang="pl-PL" sz="2400" dirty="0" err="1" smtClean="0"/>
                  <a:t>kB</a:t>
                </a:r>
                <a:r>
                  <a:rPr lang="pl-PL" sz="2400" dirty="0" smtClean="0"/>
                  <a:t> RAM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IMU – </a:t>
                </a:r>
                <a:r>
                  <a:rPr lang="pl-PL" dirty="0" err="1" smtClean="0"/>
                  <a:t>InvenSense</a:t>
                </a:r>
                <a:r>
                  <a:rPr lang="pl-PL" dirty="0" smtClean="0"/>
                  <a:t> MPU9250, 9 „DOF”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Bateria – </a:t>
                </a:r>
                <a:r>
                  <a:rPr lang="pl-PL" dirty="0" err="1" smtClean="0"/>
                  <a:t>Vant</a:t>
                </a:r>
                <a:r>
                  <a:rPr lang="pl-PL" dirty="0" smtClean="0"/>
                  <a:t> </a:t>
                </a:r>
                <a:r>
                  <a:rPr lang="pl-PL" dirty="0" err="1" smtClean="0"/>
                  <a:t>LiPo</a:t>
                </a:r>
                <a:r>
                  <a:rPr lang="pl-PL" dirty="0" smtClean="0"/>
                  <a:t> 4500 </a:t>
                </a:r>
                <a:r>
                  <a:rPr lang="pl-PL" dirty="0" err="1" smtClean="0"/>
                  <a:t>mAh</a:t>
                </a:r>
                <a:r>
                  <a:rPr lang="pl-PL" dirty="0" smtClean="0"/>
                  <a:t>, 14.8 V, 30 C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416105" cy="4630187"/>
              </a:xfrm>
              <a:blipFill rotWithShape="0">
                <a:blip r:embed="rId3"/>
                <a:stretch>
                  <a:fillRect l="-1233" b="-18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3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Projekt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1515804"/>
            <a:ext cx="6499814" cy="4856127"/>
            <a:chOff x="4044205" y="3381525"/>
            <a:chExt cx="4020782" cy="2316776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381525"/>
              <a:ext cx="4020782" cy="2169903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094411" y="5580833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12 Uproszczony model 3D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372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quadcopter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Dron, UAV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FPV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Model RC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Wielowirnikowiec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Quadcopter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 smtClean="0"/>
          </a:p>
        </p:txBody>
      </p:sp>
      <p:grpSp>
        <p:nvGrpSpPr>
          <p:cNvPr id="8" name="Grupa 7"/>
          <p:cNvGrpSpPr/>
          <p:nvPr/>
        </p:nvGrpSpPr>
        <p:grpSpPr>
          <a:xfrm>
            <a:off x="4860032" y="1962445"/>
            <a:ext cx="3960440" cy="3900527"/>
            <a:chOff x="4211960" y="2132856"/>
            <a:chExt cx="4248472" cy="3997362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132856"/>
              <a:ext cx="4195084" cy="3082610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211960" y="5373216"/>
              <a:ext cx="4248472" cy="75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 STARMAC II </a:t>
              </a:r>
            </a:p>
            <a:p>
              <a:r>
                <a:rPr lang="pl-PL" sz="800" dirty="0" smtClean="0"/>
                <a:t>[</a:t>
              </a:r>
              <a:r>
                <a:rPr lang="pl-PL" sz="800" dirty="0"/>
                <a:t>H. Huang, G. Hoffmann, S. </a:t>
              </a:r>
              <a:r>
                <a:rPr lang="pl-PL" sz="800" dirty="0" err="1"/>
                <a:t>Waslander</a:t>
              </a:r>
              <a:r>
                <a:rPr lang="pl-PL" sz="800" dirty="0"/>
                <a:t>, and C. </a:t>
              </a:r>
              <a:r>
                <a:rPr lang="pl-PL" sz="800" dirty="0" err="1"/>
                <a:t>Tomlin</a:t>
              </a:r>
              <a:r>
                <a:rPr lang="pl-PL" sz="800" dirty="0"/>
                <a:t>, “</a:t>
              </a:r>
              <a:r>
                <a:rPr lang="pl-PL" sz="800" dirty="0" err="1"/>
                <a:t>Aerodynamics</a:t>
              </a:r>
              <a:r>
                <a:rPr lang="pl-PL" sz="800" dirty="0"/>
                <a:t> and </a:t>
              </a:r>
              <a:r>
                <a:rPr lang="pl-PL" sz="800" dirty="0" err="1"/>
                <a:t>control</a:t>
              </a:r>
              <a:r>
                <a:rPr lang="pl-PL" sz="800" dirty="0"/>
                <a:t> of </a:t>
              </a:r>
              <a:r>
                <a:rPr lang="pl-PL" sz="800" dirty="0" err="1"/>
                <a:t>autonomous</a:t>
              </a:r>
              <a:r>
                <a:rPr lang="pl-PL" sz="800" dirty="0"/>
                <a:t> </a:t>
              </a:r>
              <a:r>
                <a:rPr lang="pl-PL" sz="800" dirty="0" err="1"/>
                <a:t>quadrotor</a:t>
              </a:r>
              <a:r>
                <a:rPr lang="pl-PL" sz="800" dirty="0"/>
                <a:t> </a:t>
              </a:r>
              <a:r>
                <a:rPr lang="pl-PL" sz="800" dirty="0" err="1"/>
                <a:t>helicopters</a:t>
              </a:r>
              <a:r>
                <a:rPr lang="pl-PL" sz="800" dirty="0"/>
                <a:t> in </a:t>
              </a:r>
              <a:r>
                <a:rPr lang="pl-PL" sz="800" dirty="0" err="1"/>
                <a:t>aggressive</a:t>
              </a:r>
              <a:r>
                <a:rPr lang="pl-PL" sz="800" dirty="0"/>
                <a:t> </a:t>
              </a:r>
              <a:r>
                <a:rPr lang="pl-PL" sz="800" dirty="0" err="1"/>
                <a:t>maneuvering</a:t>
              </a:r>
              <a:r>
                <a:rPr lang="pl-PL" sz="800" dirty="0"/>
                <a:t>,” in </a:t>
              </a:r>
              <a:r>
                <a:rPr lang="pl-PL" sz="800" dirty="0" err="1"/>
                <a:t>Proceedings</a:t>
              </a:r>
              <a:r>
                <a:rPr lang="pl-PL" sz="800" dirty="0"/>
                <a:t> of the IEEE International Conference on </a:t>
              </a:r>
              <a:r>
                <a:rPr lang="pl-PL" sz="800" dirty="0" err="1"/>
                <a:t>Robotics</a:t>
              </a:r>
              <a:r>
                <a:rPr lang="pl-PL" sz="800" dirty="0"/>
                <a:t> and Automation (ICRA), pp. 3277 –3282, 2009. 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96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227414" y="1290892"/>
            <a:ext cx="4259944" cy="5239043"/>
            <a:chOff x="4709346" y="3395355"/>
            <a:chExt cx="2390499" cy="2267363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395355"/>
              <a:ext cx="2390499" cy="1980340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4968941" y="5501054"/>
              <a:ext cx="2124237" cy="1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13 Płytka górna ramy</a:t>
              </a:r>
            </a:p>
          </p:txBody>
        </p:sp>
      </p:grpSp>
      <p:grpSp>
        <p:nvGrpSpPr>
          <p:cNvPr id="12" name="Grupa 11"/>
          <p:cNvGrpSpPr/>
          <p:nvPr/>
        </p:nvGrpSpPr>
        <p:grpSpPr>
          <a:xfrm>
            <a:off x="4572000" y="1290890"/>
            <a:ext cx="4357884" cy="5115348"/>
            <a:chOff x="4709346" y="3402856"/>
            <a:chExt cx="2390499" cy="2164076"/>
          </a:xfrm>
        </p:grpSpPr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402856"/>
              <a:ext cx="2390499" cy="1965338"/>
            </a:xfrm>
            <a:prstGeom prst="rect">
              <a:avLst/>
            </a:prstGeom>
          </p:spPr>
        </p:pic>
        <p:sp>
          <p:nvSpPr>
            <p:cNvPr id="14" name="pole tekstowe 13"/>
            <p:cNvSpPr txBox="1"/>
            <p:nvPr/>
          </p:nvSpPr>
          <p:spPr>
            <a:xfrm>
              <a:off x="4758506" y="5462767"/>
              <a:ext cx="2124237" cy="10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14 Płytka dolna ramy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03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251521" y="1498035"/>
            <a:ext cx="3213950" cy="3922830"/>
            <a:chOff x="4788916" y="3395355"/>
            <a:chExt cx="2284194" cy="2150195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395355"/>
              <a:ext cx="2231358" cy="1980340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4948873" y="5410591"/>
              <a:ext cx="2124237" cy="134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15 Płytka montażowa IMU dolna</a:t>
              </a:r>
            </a:p>
          </p:txBody>
        </p:sp>
      </p:grpSp>
      <p:grpSp>
        <p:nvGrpSpPr>
          <p:cNvPr id="15" name="Grupa 14"/>
          <p:cNvGrpSpPr/>
          <p:nvPr/>
        </p:nvGrpSpPr>
        <p:grpSpPr>
          <a:xfrm>
            <a:off x="3537181" y="1623372"/>
            <a:ext cx="2734415" cy="3781604"/>
            <a:chOff x="4788916" y="3397124"/>
            <a:chExt cx="2231358" cy="2379936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397124"/>
              <a:ext cx="2231358" cy="1976801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4871204" y="5642101"/>
              <a:ext cx="2124237" cy="134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16 Płytka montażowa IMU górna</a:t>
              </a:r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6417648" y="2132854"/>
            <a:ext cx="2558971" cy="3310776"/>
            <a:chOff x="4788916" y="3824571"/>
            <a:chExt cx="2231358" cy="2226477"/>
          </a:xfrm>
        </p:grpSpPr>
        <p:pic>
          <p:nvPicPr>
            <p:cNvPr id="19" name="Obraz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824571"/>
              <a:ext cx="2231358" cy="1121907"/>
            </a:xfrm>
            <a:prstGeom prst="rect">
              <a:avLst/>
            </a:prstGeom>
          </p:spPr>
        </p:pic>
        <p:sp>
          <p:nvSpPr>
            <p:cNvPr id="20" name="pole tekstowe 19"/>
            <p:cNvSpPr txBox="1"/>
            <p:nvPr/>
          </p:nvSpPr>
          <p:spPr>
            <a:xfrm>
              <a:off x="4842476" y="5885466"/>
              <a:ext cx="2124237" cy="16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17 Płytka montażowa silnika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20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dobrane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87008" y="161716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395538" y="1372349"/>
            <a:ext cx="3600398" cy="5296430"/>
            <a:chOff x="5076871" y="3835750"/>
            <a:chExt cx="1229040" cy="1394387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71" y="3835750"/>
              <a:ext cx="1229040" cy="1275378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5118545" y="5084286"/>
              <a:ext cx="1138250" cy="145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18 Boom </a:t>
              </a:r>
              <a:r>
                <a:rPr lang="pl-PL" sz="1000" dirty="0" err="1" smtClean="0"/>
                <a:t>block</a:t>
              </a:r>
              <a:r>
                <a:rPr lang="pl-PL" sz="1000" dirty="0" smtClean="0"/>
                <a:t> [http</a:t>
              </a:r>
              <a:r>
                <a:rPr lang="pl-PL" sz="1000" dirty="0"/>
                <a:t>://</a:t>
              </a:r>
              <a:r>
                <a:rPr lang="pl-PL" sz="1000" dirty="0" smtClean="0"/>
                <a:t>www.pitlab.pl/pitlabsklep/akcesoria-dla-wielowirnikowcow/boom-block-12-detail.html]</a:t>
              </a:r>
            </a:p>
          </p:txBody>
        </p:sp>
      </p:grpSp>
      <p:grpSp>
        <p:nvGrpSpPr>
          <p:cNvPr id="13" name="Grupa 12"/>
          <p:cNvGrpSpPr/>
          <p:nvPr/>
        </p:nvGrpSpPr>
        <p:grpSpPr>
          <a:xfrm>
            <a:off x="4118018" y="1408091"/>
            <a:ext cx="4062652" cy="5199130"/>
            <a:chOff x="5020222" y="3845160"/>
            <a:chExt cx="1386836" cy="1368771"/>
          </a:xfrm>
        </p:grpSpPr>
        <p:pic>
          <p:nvPicPr>
            <p:cNvPr id="14" name="Obraz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3845160"/>
              <a:ext cx="1386836" cy="1265968"/>
            </a:xfrm>
            <a:prstGeom prst="rect">
              <a:avLst/>
            </a:prstGeom>
          </p:spPr>
        </p:pic>
        <p:sp>
          <p:nvSpPr>
            <p:cNvPr id="21" name="pole tekstowe 20"/>
            <p:cNvSpPr txBox="1"/>
            <p:nvPr/>
          </p:nvSpPr>
          <p:spPr>
            <a:xfrm>
              <a:off x="5118545" y="5084286"/>
              <a:ext cx="1138250" cy="12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19 Amortyzator silikonowy </a:t>
              </a:r>
              <a:r>
                <a:rPr lang="pl-PL" sz="800" dirty="0"/>
                <a:t>[http://</a:t>
              </a:r>
              <a:r>
                <a:rPr lang="pl-PL" sz="800" dirty="0" smtClean="0"/>
                <a:t>www.pitlab.pl/pitlabsklep/akcesoria-dla-wielowirnikowcow/amortyzator-mi%C4%99kki-detail.html]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68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sterujący</a:t>
            </a:r>
            <a:endParaRPr lang="pl-PL" dirty="0"/>
          </a:p>
        </p:txBody>
      </p:sp>
      <p:grpSp>
        <p:nvGrpSpPr>
          <p:cNvPr id="7" name="Grupa 6"/>
          <p:cNvGrpSpPr/>
          <p:nvPr/>
        </p:nvGrpSpPr>
        <p:grpSpPr>
          <a:xfrm>
            <a:off x="21854" y="1621158"/>
            <a:ext cx="1525810" cy="456909"/>
            <a:chOff x="1547664" y="1714731"/>
            <a:chExt cx="1656184" cy="562141"/>
          </a:xfrm>
        </p:grpSpPr>
        <p:sp>
          <p:nvSpPr>
            <p:cNvPr id="5" name="Schemat blokowy: proces alternatywny 4"/>
            <p:cNvSpPr/>
            <p:nvPr/>
          </p:nvSpPr>
          <p:spPr>
            <a:xfrm>
              <a:off x="1547664" y="1714731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ole tekstowe 5"/>
            <p:cNvSpPr txBox="1"/>
            <p:nvPr/>
          </p:nvSpPr>
          <p:spPr>
            <a:xfrm>
              <a:off x="1835696" y="1834218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START</a:t>
              </a:r>
              <a:endParaRPr lang="pl-PL" sz="1500" dirty="0"/>
            </a:p>
          </p:txBody>
        </p:sp>
      </p:grpSp>
      <p:grpSp>
        <p:nvGrpSpPr>
          <p:cNvPr id="20" name="Grupa 19"/>
          <p:cNvGrpSpPr/>
          <p:nvPr/>
        </p:nvGrpSpPr>
        <p:grpSpPr>
          <a:xfrm>
            <a:off x="4283968" y="3022865"/>
            <a:ext cx="2092864" cy="1090459"/>
            <a:chOff x="1547664" y="1714730"/>
            <a:chExt cx="1656184" cy="765818"/>
          </a:xfrm>
        </p:grpSpPr>
        <p:sp>
          <p:nvSpPr>
            <p:cNvPr id="22" name="Schemat blokowy: decyzja 21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port szeregowy obsłużył zapytanie?</a:t>
              </a:r>
              <a:endParaRPr lang="pl-PL" sz="1200" dirty="0"/>
            </a:p>
          </p:txBody>
        </p:sp>
      </p:grpSp>
      <p:grpSp>
        <p:nvGrpSpPr>
          <p:cNvPr id="24" name="Grupa 23"/>
          <p:cNvGrpSpPr/>
          <p:nvPr/>
        </p:nvGrpSpPr>
        <p:grpSpPr>
          <a:xfrm>
            <a:off x="2107771" y="1621158"/>
            <a:ext cx="1525810" cy="456909"/>
            <a:chOff x="1471880" y="1712214"/>
            <a:chExt cx="1656184" cy="562141"/>
          </a:xfrm>
        </p:grpSpPr>
        <p:sp>
          <p:nvSpPr>
            <p:cNvPr id="25" name="Schemat blokowy: proces alternatywny 24"/>
            <p:cNvSpPr/>
            <p:nvPr/>
          </p:nvSpPr>
          <p:spPr>
            <a:xfrm>
              <a:off x="1471880" y="1712214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/>
            <p:cNvSpPr txBox="1"/>
            <p:nvPr/>
          </p:nvSpPr>
          <p:spPr>
            <a:xfrm>
              <a:off x="1517176" y="1831703"/>
              <a:ext cx="1565592" cy="39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inicjalizacja</a:t>
              </a:r>
              <a:endParaRPr lang="pl-PL" sz="1500" dirty="0"/>
            </a:p>
          </p:txBody>
        </p:sp>
      </p:grpSp>
      <p:grpSp>
        <p:nvGrpSpPr>
          <p:cNvPr id="30" name="Grupa 29"/>
          <p:cNvGrpSpPr/>
          <p:nvPr/>
        </p:nvGrpSpPr>
        <p:grpSpPr>
          <a:xfrm>
            <a:off x="6743693" y="3208054"/>
            <a:ext cx="1492295" cy="720080"/>
            <a:chOff x="1547664" y="1714730"/>
            <a:chExt cx="1656184" cy="765818"/>
          </a:xfrm>
        </p:grpSpPr>
        <p:sp>
          <p:nvSpPr>
            <p:cNvPr id="31" name="Schemat blokowy: proces alternatywny 30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1691680" y="1852145"/>
              <a:ext cx="1368152" cy="490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Obsługa portu szeregowego</a:t>
              </a:r>
              <a:endParaRPr lang="pl-PL" sz="1200" dirty="0"/>
            </a:p>
          </p:txBody>
        </p:sp>
      </p:grpSp>
      <p:grpSp>
        <p:nvGrpSpPr>
          <p:cNvPr id="33" name="Grupa 32"/>
          <p:cNvGrpSpPr/>
          <p:nvPr/>
        </p:nvGrpSpPr>
        <p:grpSpPr>
          <a:xfrm>
            <a:off x="1824243" y="2281587"/>
            <a:ext cx="2092864" cy="1090459"/>
            <a:chOff x="1547664" y="1714730"/>
            <a:chExt cx="1656184" cy="765818"/>
          </a:xfrm>
        </p:grpSpPr>
        <p:sp>
          <p:nvSpPr>
            <p:cNvPr id="34" name="Schemat blokowy: decyzja 33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pole tekstowe 34"/>
            <p:cNvSpPr txBox="1"/>
            <p:nvPr/>
          </p:nvSpPr>
          <p:spPr>
            <a:xfrm>
              <a:off x="1691680" y="1935529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UAV jest uzbrojony?</a:t>
              </a:r>
              <a:endParaRPr lang="pl-PL" sz="1200" dirty="0"/>
            </a:p>
          </p:txBody>
        </p:sp>
      </p:grpSp>
      <p:grpSp>
        <p:nvGrpSpPr>
          <p:cNvPr id="36" name="Grupa 35"/>
          <p:cNvGrpSpPr/>
          <p:nvPr/>
        </p:nvGrpSpPr>
        <p:grpSpPr>
          <a:xfrm>
            <a:off x="4283968" y="4467090"/>
            <a:ext cx="2092864" cy="1090459"/>
            <a:chOff x="1547664" y="1714730"/>
            <a:chExt cx="1656184" cy="765818"/>
          </a:xfrm>
        </p:grpSpPr>
        <p:sp>
          <p:nvSpPr>
            <p:cNvPr id="37" name="Schemat blokowy: decyzja 36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8" name="pole tekstowe 37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aparatura RC jest skalibrowana?</a:t>
              </a:r>
              <a:endParaRPr lang="pl-PL" sz="1200" dirty="0"/>
            </a:p>
          </p:txBody>
        </p:sp>
      </p:grpSp>
      <p:grpSp>
        <p:nvGrpSpPr>
          <p:cNvPr id="39" name="Grupa 38"/>
          <p:cNvGrpSpPr/>
          <p:nvPr/>
        </p:nvGrpSpPr>
        <p:grpSpPr>
          <a:xfrm>
            <a:off x="6743693" y="4652279"/>
            <a:ext cx="1492295" cy="720080"/>
            <a:chOff x="1547664" y="1714730"/>
            <a:chExt cx="1656184" cy="765818"/>
          </a:xfrm>
        </p:grpSpPr>
        <p:sp>
          <p:nvSpPr>
            <p:cNvPr id="40" name="Schemat blokowy: proces alternatywny 39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ole tekstowe 40"/>
            <p:cNvSpPr txBox="1"/>
            <p:nvPr/>
          </p:nvSpPr>
          <p:spPr>
            <a:xfrm>
              <a:off x="1691680" y="1753947"/>
              <a:ext cx="1368152" cy="6873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Kalibracja kanałów aparatury</a:t>
              </a:r>
              <a:endParaRPr lang="pl-PL" sz="1200" dirty="0"/>
            </a:p>
          </p:txBody>
        </p:sp>
      </p:grpSp>
      <p:cxnSp>
        <p:nvCxnSpPr>
          <p:cNvPr id="42" name="Łącznik prosty ze strzałką 41"/>
          <p:cNvCxnSpPr>
            <a:stCxn id="22" idx="3"/>
            <a:endCxn id="31" idx="1"/>
          </p:cNvCxnSpPr>
          <p:nvPr/>
        </p:nvCxnSpPr>
        <p:spPr>
          <a:xfrm flipV="1">
            <a:off x="6376832" y="3568094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>
            <a:stCxn id="22" idx="2"/>
            <a:endCxn id="37" idx="0"/>
          </p:cNvCxnSpPr>
          <p:nvPr/>
        </p:nvCxnSpPr>
        <p:spPr>
          <a:xfrm>
            <a:off x="5330400" y="4113324"/>
            <a:ext cx="0" cy="35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5976201" y="3391122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7" name="pole tekstowe 46"/>
          <p:cNvSpPr txBox="1"/>
          <p:nvPr/>
        </p:nvSpPr>
        <p:spPr>
          <a:xfrm>
            <a:off x="5164797" y="3802217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sp>
        <p:nvSpPr>
          <p:cNvPr id="48" name="pole tekstowe 47"/>
          <p:cNvSpPr txBox="1"/>
          <p:nvPr/>
        </p:nvSpPr>
        <p:spPr>
          <a:xfrm>
            <a:off x="6009971" y="4816328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9" name="pole tekstowe 48"/>
          <p:cNvSpPr txBox="1"/>
          <p:nvPr/>
        </p:nvSpPr>
        <p:spPr>
          <a:xfrm>
            <a:off x="5159920" y="5231951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50" name="Łącznik prosty ze strzałką 49"/>
          <p:cNvCxnSpPr/>
          <p:nvPr/>
        </p:nvCxnSpPr>
        <p:spPr>
          <a:xfrm flipV="1">
            <a:off x="6376832" y="5014632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Łącznik łamany 54"/>
          <p:cNvCxnSpPr>
            <a:stCxn id="31" idx="3"/>
          </p:cNvCxnSpPr>
          <p:nvPr/>
        </p:nvCxnSpPr>
        <p:spPr>
          <a:xfrm flipH="1">
            <a:off x="5325523" y="3568094"/>
            <a:ext cx="2910465" cy="722113"/>
          </a:xfrm>
          <a:prstGeom prst="bentConnector3">
            <a:avLst>
              <a:gd name="adj1" fmla="val -785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pole tekstowe 55"/>
          <p:cNvSpPr txBox="1"/>
          <p:nvPr/>
        </p:nvSpPr>
        <p:spPr>
          <a:xfrm>
            <a:off x="3511196" y="2638063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57" name="pole tekstowe 56"/>
          <p:cNvSpPr txBox="1"/>
          <p:nvPr/>
        </p:nvSpPr>
        <p:spPr>
          <a:xfrm>
            <a:off x="2699792" y="3049158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61" name="Łącznik łamany 60"/>
          <p:cNvCxnSpPr>
            <a:stCxn id="34" idx="3"/>
            <a:endCxn id="22" idx="0"/>
          </p:cNvCxnSpPr>
          <p:nvPr/>
        </p:nvCxnSpPr>
        <p:spPr>
          <a:xfrm>
            <a:off x="3917107" y="2826817"/>
            <a:ext cx="1413293" cy="196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Grupa 61"/>
          <p:cNvGrpSpPr/>
          <p:nvPr/>
        </p:nvGrpSpPr>
        <p:grpSpPr>
          <a:xfrm>
            <a:off x="2119247" y="3515915"/>
            <a:ext cx="1492295" cy="597409"/>
            <a:chOff x="1547664" y="1714730"/>
            <a:chExt cx="1656184" cy="765818"/>
          </a:xfrm>
        </p:grpSpPr>
        <p:sp>
          <p:nvSpPr>
            <p:cNvPr id="63" name="Schemat blokowy: proces alternatywny 62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pole tekstowe 63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nastaw</a:t>
              </a:r>
              <a:endParaRPr lang="pl-PL" sz="1200" dirty="0"/>
            </a:p>
          </p:txBody>
        </p:sp>
      </p:grpSp>
      <p:cxnSp>
        <p:nvCxnSpPr>
          <p:cNvPr id="66" name="Łącznik prosty ze strzałką 65"/>
          <p:cNvCxnSpPr>
            <a:stCxn id="57" idx="2"/>
            <a:endCxn id="63" idx="0"/>
          </p:cNvCxnSpPr>
          <p:nvPr/>
        </p:nvCxnSpPr>
        <p:spPr>
          <a:xfrm>
            <a:off x="2865395" y="340310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upa 66"/>
          <p:cNvGrpSpPr/>
          <p:nvPr/>
        </p:nvGrpSpPr>
        <p:grpSpPr>
          <a:xfrm>
            <a:off x="2119247" y="4235995"/>
            <a:ext cx="1492295" cy="597409"/>
            <a:chOff x="1547664" y="1714730"/>
            <a:chExt cx="1656184" cy="765818"/>
          </a:xfrm>
        </p:grpSpPr>
        <p:sp>
          <p:nvSpPr>
            <p:cNvPr id="68" name="Schemat blokowy: proces alternatywny 67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9" name="pole tekstowe 68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stanu</a:t>
              </a:r>
              <a:endParaRPr lang="pl-PL" sz="1200" dirty="0"/>
            </a:p>
          </p:txBody>
        </p:sp>
      </p:grpSp>
      <p:cxnSp>
        <p:nvCxnSpPr>
          <p:cNvPr id="70" name="Łącznik prosty ze strzałką 69"/>
          <p:cNvCxnSpPr>
            <a:endCxn id="68" idx="0"/>
          </p:cNvCxnSpPr>
          <p:nvPr/>
        </p:nvCxnSpPr>
        <p:spPr>
          <a:xfrm>
            <a:off x="2865395" y="412318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upa 70"/>
          <p:cNvGrpSpPr/>
          <p:nvPr/>
        </p:nvGrpSpPr>
        <p:grpSpPr>
          <a:xfrm>
            <a:off x="2107771" y="4992260"/>
            <a:ext cx="1492295" cy="597409"/>
            <a:chOff x="1547664" y="1714730"/>
            <a:chExt cx="1656184" cy="765818"/>
          </a:xfrm>
        </p:grpSpPr>
        <p:sp>
          <p:nvSpPr>
            <p:cNvPr id="72" name="Schemat blokowy: proces alternatywny 71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3" name="pole tekstowe 72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PID</a:t>
              </a:r>
              <a:endParaRPr lang="pl-PL" sz="1200" dirty="0"/>
            </a:p>
          </p:txBody>
        </p:sp>
      </p:grpSp>
      <p:cxnSp>
        <p:nvCxnSpPr>
          <p:cNvPr id="74" name="Łącznik prosty ze strzałką 73"/>
          <p:cNvCxnSpPr>
            <a:endCxn id="72" idx="0"/>
          </p:cNvCxnSpPr>
          <p:nvPr/>
        </p:nvCxnSpPr>
        <p:spPr>
          <a:xfrm>
            <a:off x="2853919" y="4879446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upa 74"/>
          <p:cNvGrpSpPr/>
          <p:nvPr/>
        </p:nvGrpSpPr>
        <p:grpSpPr>
          <a:xfrm>
            <a:off x="2107771" y="5733256"/>
            <a:ext cx="1492295" cy="597409"/>
            <a:chOff x="1547664" y="1714730"/>
            <a:chExt cx="1656184" cy="765818"/>
          </a:xfrm>
        </p:grpSpPr>
        <p:sp>
          <p:nvSpPr>
            <p:cNvPr id="76" name="Schemat blokowy: proces alternatywny 75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7" name="pole tekstowe 76"/>
            <p:cNvSpPr txBox="1"/>
            <p:nvPr/>
          </p:nvSpPr>
          <p:spPr>
            <a:xfrm>
              <a:off x="1691680" y="1801735"/>
              <a:ext cx="1368152" cy="5918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Wysterowanie wyjść</a:t>
              </a:r>
              <a:endParaRPr lang="pl-PL" sz="1200" dirty="0"/>
            </a:p>
          </p:txBody>
        </p:sp>
      </p:grpSp>
      <p:cxnSp>
        <p:nvCxnSpPr>
          <p:cNvPr id="78" name="Łącznik prosty ze strzałką 77"/>
          <p:cNvCxnSpPr>
            <a:endCxn id="76" idx="0"/>
          </p:cNvCxnSpPr>
          <p:nvPr/>
        </p:nvCxnSpPr>
        <p:spPr>
          <a:xfrm>
            <a:off x="2853919" y="5620442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Łącznik prosty ze strzałką 79"/>
          <p:cNvCxnSpPr>
            <a:stCxn id="25" idx="2"/>
            <a:endCxn id="34" idx="0"/>
          </p:cNvCxnSpPr>
          <p:nvPr/>
        </p:nvCxnSpPr>
        <p:spPr>
          <a:xfrm flipH="1">
            <a:off x="2870675" y="2078067"/>
            <a:ext cx="1" cy="20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 prosty ze strzałką 81"/>
          <p:cNvCxnSpPr>
            <a:stCxn id="5" idx="3"/>
            <a:endCxn id="25" idx="1"/>
          </p:cNvCxnSpPr>
          <p:nvPr/>
        </p:nvCxnSpPr>
        <p:spPr>
          <a:xfrm>
            <a:off x="1547664" y="1849613"/>
            <a:ext cx="560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Łącznik łamany 103"/>
          <p:cNvCxnSpPr>
            <a:stCxn id="37" idx="2"/>
          </p:cNvCxnSpPr>
          <p:nvPr/>
        </p:nvCxnSpPr>
        <p:spPr>
          <a:xfrm rot="16200000" flipH="1">
            <a:off x="6953647" y="3934302"/>
            <a:ext cx="243579" cy="34900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Łącznik prosty 107"/>
          <p:cNvCxnSpPr/>
          <p:nvPr/>
        </p:nvCxnSpPr>
        <p:spPr>
          <a:xfrm flipV="1">
            <a:off x="8820472" y="2179827"/>
            <a:ext cx="1" cy="3621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Łącznik prosty 110"/>
          <p:cNvCxnSpPr/>
          <p:nvPr/>
        </p:nvCxnSpPr>
        <p:spPr>
          <a:xfrm flipH="1" flipV="1">
            <a:off x="2865394" y="2132856"/>
            <a:ext cx="5971565" cy="46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 łamany 113"/>
          <p:cNvCxnSpPr>
            <a:stCxn id="76" idx="2"/>
          </p:cNvCxnSpPr>
          <p:nvPr/>
        </p:nvCxnSpPr>
        <p:spPr>
          <a:xfrm rot="5400000" flipH="1" flipV="1">
            <a:off x="760751" y="4226023"/>
            <a:ext cx="4197809" cy="11475"/>
          </a:xfrm>
          <a:prstGeom prst="bentConnector5">
            <a:avLst>
              <a:gd name="adj1" fmla="val -5446"/>
              <a:gd name="adj2" fmla="val -11150745"/>
              <a:gd name="adj3" fmla="val 1000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pole tekstowe 116"/>
          <p:cNvSpPr txBox="1"/>
          <p:nvPr/>
        </p:nvSpPr>
        <p:spPr>
          <a:xfrm>
            <a:off x="4075207" y="6277475"/>
            <a:ext cx="3017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/>
              <a:t>Rys. 20 Schemat blokowy algorytmu sterującego</a:t>
            </a:r>
            <a:endParaRPr lang="pl-PL" sz="800" dirty="0" smtClean="0"/>
          </a:p>
        </p:txBody>
      </p:sp>
    </p:spTree>
    <p:extLst>
      <p:ext uri="{BB962C8B-B14F-4D97-AF65-F5344CB8AC3E}">
        <p14:creationId xmlns:p14="http://schemas.microsoft.com/office/powerpoint/2010/main" val="14175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 smtClean="0"/>
                  <a:t> - nastawa regulatora i-tego silnika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dirty="0"/>
                  <a:t> – ciąg </a:t>
                </a:r>
                <a:r>
                  <a:rPr lang="pl-PL" dirty="0" smtClean="0"/>
                  <a:t>wirnika w </a:t>
                </a:r>
                <a:r>
                  <a:rPr lang="pl-PL" dirty="0"/>
                  <a:t>funkcji nastawy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dirty="0"/>
                  <a:t> – </a:t>
                </a:r>
                <a:r>
                  <a:rPr lang="pl-PL" dirty="0" smtClean="0"/>
                  <a:t>moment reakcji wirnika w </a:t>
                </a:r>
                <a:r>
                  <a:rPr lang="pl-PL" dirty="0"/>
                  <a:t>funkcji nastawy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pl-PL" dirty="0"/>
              </a:p>
              <a:p>
                <a:pPr>
                  <a:lnSpc>
                    <a:spcPct val="150000"/>
                  </a:lnSpc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893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Stanowisko testowe silnika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l-PL" i="1" smtClean="0">
                        <a:latin typeface="Cambria Math" panose="02040503050406030204" pitchFamily="18" charset="0"/>
                      </a:rPr>
                      <m:t>=∆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 smtClean="0"/>
                  <a:t>gdzie:</a:t>
                </a:r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l-PL" dirty="0" smtClean="0"/>
                  <a:t> – zmiana wskazania wagi</a:t>
                </a:r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pl-PL" dirty="0" smtClean="0"/>
                  <a:t>  - stała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94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a 3"/>
          <p:cNvGrpSpPr/>
          <p:nvPr/>
        </p:nvGrpSpPr>
        <p:grpSpPr>
          <a:xfrm>
            <a:off x="1619672" y="3501010"/>
            <a:ext cx="4824536" cy="2926852"/>
            <a:chOff x="5020222" y="4189071"/>
            <a:chExt cx="1386836" cy="622944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4189071"/>
              <a:ext cx="1386836" cy="578147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212491" y="4759610"/>
              <a:ext cx="1138250" cy="5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21 Schemat stanowiska testowego do pomiaru ciągu silnika</a:t>
              </a:r>
              <a:endParaRPr lang="pl-PL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1124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Stanowisko testowe silnika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210787" y="2123132"/>
            <a:ext cx="8856983" cy="3280284"/>
            <a:chOff x="5020222" y="4382372"/>
            <a:chExt cx="1386836" cy="217902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4382372"/>
              <a:ext cx="1386836" cy="191545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455053" y="4583918"/>
              <a:ext cx="586305" cy="16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22 Stanowisko testowe do pomiaru ciągu silnika</a:t>
              </a:r>
              <a:endParaRPr lang="pl-PL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41157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l-PL" dirty="0" smtClean="0"/>
                  <a:t>Charakterystyka </a:t>
                </a:r>
                <a14:m>
                  <m:oMath xmlns:m="http://schemas.openxmlformats.org/officeDocument/2006/math">
                    <m:r>
                      <a:rPr lang="pl-PL" sz="3000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3000" dirty="0" smtClean="0"/>
                  <a:t> </a:t>
                </a:r>
                <a:endParaRPr lang="pl-PL" sz="3000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a 3"/>
          <p:cNvGrpSpPr/>
          <p:nvPr/>
        </p:nvGrpSpPr>
        <p:grpSpPr>
          <a:xfrm>
            <a:off x="467544" y="1398764"/>
            <a:ext cx="7056784" cy="5047667"/>
            <a:chOff x="5331081" y="4354182"/>
            <a:chExt cx="597342" cy="316363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081" y="4354182"/>
              <a:ext cx="597342" cy="300931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452701" y="4655113"/>
              <a:ext cx="475722" cy="1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23 Charakterystyka F(u)</a:t>
              </a:r>
              <a:endParaRPr lang="pl-PL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24379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l-PL" dirty="0"/>
                  <a:t>Charakterystyka </a:t>
                </a:r>
                <a14:m>
                  <m:oMath xmlns:m="http://schemas.openxmlformats.org/officeDocument/2006/math">
                    <m:r>
                      <a:rPr lang="pl-PL" sz="3000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3000" dirty="0"/>
                  <a:t> </a:t>
                </a:r>
                <a:endParaRPr lang="pl-PL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Wniosek: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l-PL" dirty="0" smtClean="0"/>
                  <a:t>			</a:t>
                </a:r>
                <a:r>
                  <a:rPr lang="pl-PL" dirty="0"/>
                  <a:t>(18)</a:t>
                </a:r>
              </a:p>
              <a:p>
                <a:endParaRPr lang="pl-PL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pl-P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⋁"/>
                        <m:supHide m:val="on"/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p>
                          <m:sSup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pl-PL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l-P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l-PL" dirty="0"/>
                  <a:t>			(</a:t>
                </a:r>
                <a:r>
                  <a:rPr lang="pl-PL" dirty="0" smtClean="0"/>
                  <a:t>19)</a:t>
                </a:r>
                <a:endParaRPr lang="pl-PL" dirty="0"/>
              </a:p>
              <a:p>
                <a:endParaRPr lang="pl-P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l-PL" dirty="0" smtClean="0"/>
              </a:p>
              <a:p>
                <a:endParaRPr lang="pl-PL" dirty="0" smtClean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287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115616" y="1556794"/>
            <a:ext cx="7033038" cy="1266180"/>
            <a:chOff x="3874341" y="2850285"/>
            <a:chExt cx="13580993" cy="94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rostokąt 4"/>
                <p:cNvSpPr/>
                <p:nvPr/>
              </p:nvSpPr>
              <p:spPr>
                <a:xfrm>
                  <a:off x="3874341" y="2850285"/>
                  <a:ext cx="7270826" cy="943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5" name="Prostoką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5"/>
                  <a:ext cx="7270826" cy="9431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pole tekstowe 5"/>
            <p:cNvSpPr txBox="1"/>
            <p:nvPr/>
          </p:nvSpPr>
          <p:spPr>
            <a:xfrm>
              <a:off x="15832595" y="3077673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(20)</a:t>
              </a:r>
              <a:endParaRPr lang="pl-PL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1115616" y="3068959"/>
            <a:ext cx="7033038" cy="1355436"/>
            <a:chOff x="3874341" y="2850284"/>
            <a:chExt cx="13580993" cy="1009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rostokąt 7"/>
                <p:cNvSpPr/>
                <p:nvPr/>
              </p:nvSpPr>
              <p:spPr>
                <a:xfrm>
                  <a:off x="3874341" y="2850284"/>
                  <a:ext cx="8066356" cy="1009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𝑷𝑰𝑫</m:t>
                        </m:r>
                        <m:d>
                          <m:dPr>
                            <m:ctrlP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  <m:d>
                                    <m:dPr>
                                      <m:ctrlP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8" name="Prostokąt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8066356" cy="100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pole tekstowe 8"/>
            <p:cNvSpPr txBox="1"/>
            <p:nvPr/>
          </p:nvSpPr>
          <p:spPr>
            <a:xfrm>
              <a:off x="15832595" y="3077673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(21)</a:t>
              </a:r>
              <a:endParaRPr lang="pl-P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1259632" y="4512469"/>
                <a:ext cx="7128792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l-PL" sz="2000" dirty="0"/>
                  <a:t> – kanał </a:t>
                </a:r>
                <a:r>
                  <a:rPr lang="pl-PL" sz="2000" dirty="0" smtClean="0"/>
                  <a:t>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l-PL" sz="2000" dirty="0"/>
                  <a:t>– kanał </a:t>
                </a:r>
                <a:r>
                  <a:rPr lang="pl-PL" sz="2000" dirty="0" smtClean="0"/>
                  <a:t>2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l-PL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pl-PL" sz="2000" dirty="0"/>
                  <a:t>– kanał </a:t>
                </a:r>
                <a:r>
                  <a:rPr lang="pl-PL" sz="2000" dirty="0" smtClean="0"/>
                  <a:t>3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l-PL" sz="2000" dirty="0"/>
                  <a:t> – kanał </a:t>
                </a:r>
                <a:r>
                  <a:rPr lang="pl-PL" sz="2000" dirty="0" smtClean="0"/>
                  <a:t>4 – poza sprzężeniem zwrotnym</a:t>
                </a:r>
                <a:br>
                  <a:rPr lang="pl-PL" sz="2000" dirty="0" smtClean="0"/>
                </a:br>
                <a:r>
                  <a:rPr lang="pl-PL" sz="2000" dirty="0" smtClean="0"/>
                  <a:t>gdzie: T - ciąg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pl-PL" sz="2000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512469"/>
                <a:ext cx="7128792" cy="1953355"/>
              </a:xfrm>
              <a:prstGeom prst="rect">
                <a:avLst/>
              </a:prstGeom>
              <a:blipFill rotWithShape="0">
                <a:blip r:embed="rId5"/>
                <a:stretch>
                  <a:fillRect l="-770" t="-124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07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Ilość wirników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283968" y="1417637"/>
            <a:ext cx="4402832" cy="4759545"/>
            <a:chOff x="4211960" y="2222074"/>
            <a:chExt cx="4248472" cy="344035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222074"/>
              <a:ext cx="4195085" cy="290417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11960" y="5373216"/>
              <a:ext cx="4248472" cy="28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 </a:t>
              </a:r>
              <a:r>
                <a:rPr lang="pl-PL" sz="1000" dirty="0" err="1" smtClean="0"/>
                <a:t>Octacopter</a:t>
              </a:r>
              <a:r>
                <a:rPr lang="pl-PL" sz="1000" dirty="0" smtClean="0"/>
                <a:t>  [http://static.dji.com/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post_picture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name</a:t>
              </a:r>
              <a:r>
                <a:rPr lang="pl-PL" sz="1000" dirty="0" smtClean="0"/>
                <a:t>/1/s1000_01.JPG]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411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899595" y="2420892"/>
            <a:ext cx="7787210" cy="2838512"/>
            <a:chOff x="5331081" y="4426514"/>
            <a:chExt cx="659171" cy="177904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081" y="4426514"/>
              <a:ext cx="597342" cy="156266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5514530" y="4588986"/>
              <a:ext cx="475722" cy="1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24 Schemat I propozycji sterowania</a:t>
              </a:r>
              <a:endParaRPr lang="pl-PL" sz="8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57580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10" name="Grupa 9"/>
          <p:cNvGrpSpPr/>
          <p:nvPr/>
        </p:nvGrpSpPr>
        <p:grpSpPr>
          <a:xfrm>
            <a:off x="1115616" y="1556793"/>
            <a:ext cx="7054395" cy="1795428"/>
            <a:chOff x="3874341" y="2850284"/>
            <a:chExt cx="13622233" cy="1337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4"/>
                  <a:ext cx="9780239" cy="1337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9780239" cy="133735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pole tekstowe 11"/>
            <p:cNvSpPr txBox="1"/>
            <p:nvPr/>
          </p:nvSpPr>
          <p:spPr>
            <a:xfrm>
              <a:off x="15873835" y="3138460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(22)</a:t>
              </a:r>
              <a:endParaRPr lang="pl-PL" dirty="0"/>
            </a:p>
          </p:txBody>
        </p:sp>
      </p:grpSp>
      <p:sp>
        <p:nvSpPr>
          <p:cNvPr id="3" name="pole tekstowe 2"/>
          <p:cNvSpPr txBox="1"/>
          <p:nvPr/>
        </p:nvSpPr>
        <p:spPr>
          <a:xfrm>
            <a:off x="1115616" y="3645024"/>
            <a:ext cx="7200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smtClean="0"/>
              <a:t>Zaimplementowano w C++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smtClean="0"/>
              <a:t>Nie znaleziono stabilnych współczynników dla regulatorów PID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8674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2</a:t>
            </a: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-35471" y="1916842"/>
            <a:ext cx="8963418" cy="4241681"/>
            <a:chOff x="5365280" y="4426514"/>
            <a:chExt cx="528944" cy="185333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280" y="4426514"/>
              <a:ext cx="528944" cy="156266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5514530" y="4588986"/>
              <a:ext cx="288325" cy="22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25 Schemat II propozycji sterowania </a:t>
              </a:r>
            </a:p>
            <a:p>
              <a:r>
                <a:rPr lang="pl-PL" sz="1000" dirty="0" smtClean="0"/>
                <a:t>[</a:t>
              </a:r>
              <a:r>
                <a:rPr lang="pl-PL" sz="800" dirty="0"/>
                <a:t>G. </a:t>
              </a:r>
              <a:r>
                <a:rPr lang="pl-PL" sz="800" dirty="0" err="1"/>
                <a:t>Szafranski</a:t>
              </a:r>
              <a:r>
                <a:rPr lang="pl-PL" sz="800" dirty="0"/>
                <a:t>, R. </a:t>
              </a:r>
              <a:r>
                <a:rPr lang="pl-PL" sz="800" dirty="0" err="1" smtClean="0"/>
                <a:t>Czyba</a:t>
              </a:r>
              <a:r>
                <a:rPr lang="pl-PL" sz="800" dirty="0" smtClean="0"/>
                <a:t>, „</a:t>
              </a:r>
              <a:r>
                <a:rPr lang="en-US" sz="800" dirty="0"/>
                <a:t>Different Approaches of PID Control UAV Type </a:t>
              </a:r>
              <a:r>
                <a:rPr lang="en-US" sz="800" dirty="0" smtClean="0"/>
                <a:t>Quadrotor</a:t>
              </a:r>
              <a:r>
                <a:rPr lang="pl-PL" sz="800" dirty="0" smtClean="0"/>
                <a:t>”, </a:t>
              </a:r>
              <a:r>
                <a:rPr lang="en-US" sz="800" dirty="0"/>
                <a:t>Proceedings of the International Micro Air Vehicles conference 2011 summer </a:t>
              </a:r>
              <a:r>
                <a:rPr lang="en-US" sz="800" dirty="0" smtClean="0"/>
                <a:t>edition</a:t>
              </a:r>
              <a:r>
                <a:rPr lang="pl-PL" sz="800" dirty="0" smtClean="0"/>
                <a:t>, Gliwice, Polska, 2011]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03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Sterowanie – podejście 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Do zrobienia: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Implementacja sterownika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Budowa ramy testowej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Kalibracja parametrów sterowania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7011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 smtClean="0"/>
              <a:t>Dziękuję za uwagę</a:t>
            </a: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995738" y="5468938"/>
            <a:ext cx="50038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3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2841228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Giergiel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53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Kształt ramy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283968" y="1417637"/>
            <a:ext cx="4402832" cy="4759545"/>
            <a:chOff x="4211960" y="2222074"/>
            <a:chExt cx="4248472" cy="344035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15" y="2222074"/>
              <a:ext cx="4100574" cy="290417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11960" y="5373216"/>
              <a:ext cx="4248472" cy="28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 Rama typu ring</a:t>
              </a:r>
            </a:p>
            <a:p>
              <a:r>
                <a:rPr lang="pl-PL" sz="1000" dirty="0" smtClean="0"/>
                <a:t>[http://www.rc-drones.com/</a:t>
              </a:r>
              <a:r>
                <a:rPr lang="pl-PL" sz="1000" dirty="0" err="1" smtClean="0"/>
                <a:t>images</a:t>
              </a:r>
              <a:r>
                <a:rPr lang="pl-PL" sz="1000" dirty="0" smtClean="0"/>
                <a:t>/pfg-328quad-pic5.jpg]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5596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Kształt ramy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3120918" y="2204864"/>
            <a:ext cx="6056593" cy="4243607"/>
            <a:chOff x="4259215" y="2810239"/>
            <a:chExt cx="4100574" cy="2180422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15" y="2810239"/>
              <a:ext cx="4100574" cy="172784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5382020" y="4626940"/>
              <a:ext cx="1755091" cy="363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4 DJI </a:t>
              </a:r>
              <a:r>
                <a:rPr lang="pl-PL" sz="1000" dirty="0" err="1" smtClean="0"/>
                <a:t>Phantom</a:t>
              </a:r>
              <a:endParaRPr lang="pl-PL" sz="1000" dirty="0" smtClean="0"/>
            </a:p>
            <a:p>
              <a:r>
                <a:rPr lang="pl-PL" sz="1000" dirty="0" smtClean="0"/>
                <a:t>[http://zi5fccrezotc23ug.zippykid.netdna-cdn.com/</a:t>
              </a:r>
              <a:r>
                <a:rPr lang="pl-PL" sz="1000" dirty="0" err="1" smtClean="0"/>
                <a:t>wp-content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/2015/01/dji-phantom-firmware-upgrade.png]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589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Usytuowanie </a:t>
            </a:r>
            <a:r>
              <a:rPr lang="pl-PL" dirty="0"/>
              <a:t>ś</a:t>
            </a:r>
            <a:r>
              <a:rPr lang="pl-PL" dirty="0" smtClean="0"/>
              <a:t>migieł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3921091" y="2231329"/>
            <a:ext cx="4777143" cy="3686013"/>
            <a:chOff x="3861804" y="2810238"/>
            <a:chExt cx="4609659" cy="2699273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04" y="2810238"/>
              <a:ext cx="4449680" cy="2037151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22991" y="5216510"/>
              <a:ext cx="4248472" cy="29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5 DJI </a:t>
              </a:r>
              <a:r>
                <a:rPr lang="pl-PL" sz="1000" dirty="0" err="1" smtClean="0"/>
                <a:t>Phantom</a:t>
              </a:r>
              <a:endParaRPr lang="pl-PL" sz="1000" dirty="0" smtClean="0"/>
            </a:p>
            <a:p>
              <a:r>
                <a:rPr lang="pl-PL" sz="1000" dirty="0" smtClean="0"/>
                <a:t>[http://www.rc-drones.com/</a:t>
              </a:r>
              <a:r>
                <a:rPr lang="pl-PL" sz="1000" dirty="0" err="1" smtClean="0"/>
                <a:t>images</a:t>
              </a:r>
              <a:r>
                <a:rPr lang="pl-PL" sz="1000" dirty="0" smtClean="0"/>
                <a:t>/pfg-328quad-pic5.jpg]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8348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Usytuowanie </a:t>
            </a:r>
            <a:r>
              <a:rPr lang="pl-PL" dirty="0"/>
              <a:t>ś</a:t>
            </a:r>
            <a:r>
              <a:rPr lang="pl-PL" dirty="0" smtClean="0"/>
              <a:t>migieł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20039" y="2331073"/>
            <a:ext cx="7196763" cy="4105318"/>
            <a:chOff x="3861804" y="2883281"/>
            <a:chExt cx="4952219" cy="2143872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04" y="2883281"/>
              <a:ext cx="4449680" cy="189106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565551" y="4818208"/>
              <a:ext cx="4248472" cy="20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5 Konfiguracje </a:t>
              </a:r>
              <a:r>
                <a:rPr lang="pl-PL" sz="1000" dirty="0" err="1" smtClean="0"/>
                <a:t>multikopterów</a:t>
              </a:r>
              <a:endParaRPr lang="pl-PL" sz="1000" dirty="0" smtClean="0"/>
            </a:p>
            <a:p>
              <a:r>
                <a:rPr lang="pl-PL" sz="1000" dirty="0"/>
                <a:t>[http://www.allerc.com/Pictures/supported_multi_rotor.jpg]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8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Niestandardowe rozwiązania – np. </a:t>
            </a:r>
            <a:r>
              <a:rPr lang="pt-BR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HyTAQ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2048863" y="2325853"/>
            <a:ext cx="6461189" cy="3964662"/>
            <a:chOff x="2818714" y="2879458"/>
            <a:chExt cx="5492770" cy="2599379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144" y="2879458"/>
              <a:ext cx="5490340" cy="2342766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2818714" y="5216510"/>
              <a:ext cx="4248472" cy="26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6 </a:t>
              </a:r>
              <a:r>
                <a:rPr lang="pl-PL" sz="1000" dirty="0" err="1" smtClean="0"/>
                <a:t>HyTAQ</a:t>
              </a:r>
              <a:endParaRPr lang="pl-PL" sz="1000" dirty="0" smtClean="0"/>
            </a:p>
            <a:p>
              <a:r>
                <a:rPr lang="pl-PL" sz="1000" dirty="0" smtClean="0"/>
                <a:t>[http://www.techaw.com/</a:t>
              </a:r>
              <a:r>
                <a:rPr lang="pl-PL" sz="1000" dirty="0" err="1" smtClean="0"/>
                <a:t>wp-content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/2012/11/hytaq-robot.jpg]</a:t>
              </a:r>
              <a:endParaRPr lang="pl-PL" sz="10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004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2427</TotalTime>
  <Words>1952</Words>
  <Application>Microsoft Office PowerPoint</Application>
  <PresentationFormat>Pokaz na ekranie (4:3)</PresentationFormat>
  <Paragraphs>413</Paragraphs>
  <Slides>44</Slides>
  <Notes>41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44</vt:i4>
      </vt:variant>
    </vt:vector>
  </HeadingPairs>
  <TitlesOfParts>
    <vt:vector size="49" baseType="lpstr">
      <vt:lpstr>Arial</vt:lpstr>
      <vt:lpstr>Calibri</vt:lpstr>
      <vt:lpstr>Cambria Math</vt:lpstr>
      <vt:lpstr>Verdana</vt:lpstr>
      <vt:lpstr>Projekt domyślny</vt:lpstr>
      <vt:lpstr>Projekt i budowa modelu zdalnie sterowanego typu quadcopter </vt:lpstr>
      <vt:lpstr>Plan prezentacji</vt:lpstr>
      <vt:lpstr>Czym jest quadcopter?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Zastosowania</vt:lpstr>
      <vt:lpstr>Zastosowania</vt:lpstr>
      <vt:lpstr>Najprostsza konstrukcja</vt:lpstr>
      <vt:lpstr>Quadcopter</vt:lpstr>
      <vt:lpstr>Kinematyka</vt:lpstr>
      <vt:lpstr>Kinematyka</vt:lpstr>
      <vt:lpstr>Kinematyka</vt:lpstr>
      <vt:lpstr>Kinematyka</vt:lpstr>
      <vt:lpstr>Siły i momenty siły</vt:lpstr>
      <vt:lpstr>Siły i momenty siły</vt:lpstr>
      <vt:lpstr>Siły i momenty siły</vt:lpstr>
      <vt:lpstr>Siły i momenty siły</vt:lpstr>
      <vt:lpstr>Momenty bezwładności</vt:lpstr>
      <vt:lpstr>Dynamika</vt:lpstr>
      <vt:lpstr>Dynamika</vt:lpstr>
      <vt:lpstr>Dynamika</vt:lpstr>
      <vt:lpstr>Cel pracy:</vt:lpstr>
      <vt:lpstr>Projekt</vt:lpstr>
      <vt:lpstr>Projekt</vt:lpstr>
      <vt:lpstr>Rama: zaprojektowane</vt:lpstr>
      <vt:lpstr>Rama: zaprojektowane</vt:lpstr>
      <vt:lpstr>Rama: dobrane</vt:lpstr>
      <vt:lpstr>Algorytm sterujący</vt:lpstr>
      <vt:lpstr>Sterowanie</vt:lpstr>
      <vt:lpstr>Stanowisko testowe silnika</vt:lpstr>
      <vt:lpstr>Stanowisko testowe silnika</vt:lpstr>
      <vt:lpstr>Charakterystyka F(u) </vt:lpstr>
      <vt:lpstr>Charakterystyka F(u) </vt:lpstr>
      <vt:lpstr>Sterowanie – podejście 1</vt:lpstr>
      <vt:lpstr>Sterowanie – podejście 1</vt:lpstr>
      <vt:lpstr>Sterowanie – podejście 1</vt:lpstr>
      <vt:lpstr>Sterowanie – podejście 2</vt:lpstr>
      <vt:lpstr>Sterowanie – podejście 2</vt:lpstr>
      <vt:lpstr>Dziękuję za uwagę</vt:lpstr>
    </vt:vector>
  </TitlesOfParts>
  <Company>AGH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Maciek</dc:creator>
  <cp:lastModifiedBy>Łukasz Dyyd</cp:lastModifiedBy>
  <cp:revision>225</cp:revision>
  <dcterms:created xsi:type="dcterms:W3CDTF">2007-09-26T12:45:04Z</dcterms:created>
  <dcterms:modified xsi:type="dcterms:W3CDTF">2016-12-15T00:19:26Z</dcterms:modified>
</cp:coreProperties>
</file>